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42" r:id="rId2"/>
    <p:sldId id="343" r:id="rId3"/>
    <p:sldId id="327" r:id="rId4"/>
    <p:sldId id="344" r:id="rId5"/>
    <p:sldId id="330" r:id="rId6"/>
    <p:sldId id="333" r:id="rId7"/>
    <p:sldId id="325" r:id="rId8"/>
    <p:sldId id="334" r:id="rId9"/>
    <p:sldId id="331" r:id="rId10"/>
    <p:sldId id="345" r:id="rId11"/>
    <p:sldId id="339" r:id="rId12"/>
    <p:sldId id="347" r:id="rId13"/>
    <p:sldId id="348" r:id="rId14"/>
    <p:sldId id="338" r:id="rId15"/>
    <p:sldId id="319" r:id="rId16"/>
    <p:sldId id="321" r:id="rId17"/>
    <p:sldId id="324" r:id="rId18"/>
    <p:sldId id="323" r:id="rId19"/>
    <p:sldId id="332" r:id="rId20"/>
    <p:sldId id="337" r:id="rId21"/>
    <p:sldId id="346"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C3C"/>
    <a:srgbClr val="D8DE9E"/>
    <a:srgbClr val="C0C0C0"/>
    <a:srgbClr val="DDDDDD"/>
    <a:srgbClr val="EAEAEA"/>
    <a:srgbClr val="658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40" autoAdjust="0"/>
  </p:normalViewPr>
  <p:slideViewPr>
    <p:cSldViewPr>
      <p:cViewPr>
        <p:scale>
          <a:sx n="50" d="100"/>
          <a:sy n="50" d="100"/>
        </p:scale>
        <p:origin x="-117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5893" tIns="47947" rIns="95893" bIns="47947"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wrap="square" lIns="95893" tIns="47947" rIns="95893" bIns="47947" numCol="1" anchor="t" anchorCtr="0" compatLnSpc="1">
            <a:prstTxWarp prst="textNoShape">
              <a:avLst/>
            </a:prstTxWarp>
          </a:bodyPr>
          <a:lstStyle>
            <a:lvl1pPr algn="r">
              <a:defRPr sz="1200" smtClean="0">
                <a:latin typeface="Calibri" charset="0"/>
              </a:defRPr>
            </a:lvl1pPr>
          </a:lstStyle>
          <a:p>
            <a:pPr>
              <a:defRPr/>
            </a:pPr>
            <a:fld id="{005DB60C-3621-4E43-B983-B0235DD00185}" type="datetime1">
              <a:rPr lang="en-US"/>
              <a:pPr>
                <a:defRPr/>
              </a:pPr>
              <a:t>7/9/2012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5893" tIns="47947" rIns="95893" bIns="47947"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5893" tIns="47947" rIns="95893" bIns="47947" numCol="1" anchor="b" anchorCtr="0" compatLnSpc="1">
            <a:prstTxWarp prst="textNoShape">
              <a:avLst/>
            </a:prstTxWarp>
          </a:bodyPr>
          <a:lstStyle>
            <a:lvl1pPr algn="r">
              <a:defRPr sz="1200" smtClean="0">
                <a:latin typeface="Calibri" charset="0"/>
              </a:defRPr>
            </a:lvl1pPr>
          </a:lstStyle>
          <a:p>
            <a:pPr>
              <a:defRPr/>
            </a:pPr>
            <a:fld id="{E9035E07-AE08-4E1D-B93B-8F518ABE63F5}" type="slidenum">
              <a:rPr lang="en-US"/>
              <a:pPr>
                <a:defRPr/>
              </a:pPr>
              <a:t>‹#›</a:t>
            </a:fld>
            <a:endParaRPr lang="en-US"/>
          </a:p>
        </p:txBody>
      </p:sp>
    </p:spTree>
    <p:extLst>
      <p:ext uri="{BB962C8B-B14F-4D97-AF65-F5344CB8AC3E}">
        <p14:creationId xmlns:p14="http://schemas.microsoft.com/office/powerpoint/2010/main" val="263176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5893" tIns="47947" rIns="95893" bIns="47947"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wrap="square" lIns="95893" tIns="47947" rIns="95893" bIns="47947" numCol="1" anchor="t" anchorCtr="0" compatLnSpc="1">
            <a:prstTxWarp prst="textNoShape">
              <a:avLst/>
            </a:prstTxWarp>
          </a:bodyPr>
          <a:lstStyle>
            <a:lvl1pPr algn="r">
              <a:defRPr sz="1200" smtClean="0">
                <a:latin typeface="Calibri" charset="0"/>
              </a:defRPr>
            </a:lvl1pPr>
          </a:lstStyle>
          <a:p>
            <a:pPr>
              <a:defRPr/>
            </a:pPr>
            <a:fld id="{DE5F3EA8-252F-4DD5-8C19-566CF483BB51}" type="datetime1">
              <a:rPr lang="en-US"/>
              <a:pPr>
                <a:defRPr/>
              </a:pPr>
              <a:t>7/9/2012</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5893" tIns="47947" rIns="95893" bIns="47947" rtlCol="0" anchor="ctr"/>
          <a:lstStyle/>
          <a:p>
            <a:pPr lvl="0"/>
            <a:endParaRPr lang="en-US" noProof="0"/>
          </a:p>
        </p:txBody>
      </p:sp>
      <p:sp>
        <p:nvSpPr>
          <p:cNvPr id="5" name="Notes Placeholder 4"/>
          <p:cNvSpPr>
            <a:spLocks noGrp="1"/>
          </p:cNvSpPr>
          <p:nvPr>
            <p:ph type="body" sz="quarter" idx="3"/>
          </p:nvPr>
        </p:nvSpPr>
        <p:spPr>
          <a:xfrm>
            <a:off x="732184" y="4561226"/>
            <a:ext cx="5852492" cy="4320213"/>
          </a:xfrm>
          <a:prstGeom prst="rect">
            <a:avLst/>
          </a:prstGeom>
        </p:spPr>
        <p:txBody>
          <a:bodyPr vert="horz" lIns="95893" tIns="47947" rIns="95893" bIns="479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173"/>
            <a:ext cx="3170583" cy="480388"/>
          </a:xfrm>
          <a:prstGeom prst="rect">
            <a:avLst/>
          </a:prstGeom>
        </p:spPr>
        <p:txBody>
          <a:bodyPr vert="horz" lIns="95893" tIns="47947" rIns="95893" bIns="47947"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5893" tIns="47947" rIns="95893" bIns="47947" numCol="1" anchor="b" anchorCtr="0" compatLnSpc="1">
            <a:prstTxWarp prst="textNoShape">
              <a:avLst/>
            </a:prstTxWarp>
          </a:bodyPr>
          <a:lstStyle>
            <a:lvl1pPr algn="r">
              <a:defRPr sz="1200" smtClean="0">
                <a:latin typeface="Calibri" charset="0"/>
              </a:defRPr>
            </a:lvl1pPr>
          </a:lstStyle>
          <a:p>
            <a:pPr>
              <a:defRPr/>
            </a:pPr>
            <a:fld id="{B96FDEF9-E799-4AFA-B918-0AC4B32D9994}" type="slidenum">
              <a:rPr lang="en-US"/>
              <a:pPr>
                <a:defRPr/>
              </a:pPr>
              <a:t>‹#›</a:t>
            </a:fld>
            <a:endParaRPr lang="en-US"/>
          </a:p>
        </p:txBody>
      </p:sp>
    </p:spTree>
    <p:extLst>
      <p:ext uri="{BB962C8B-B14F-4D97-AF65-F5344CB8AC3E}">
        <p14:creationId xmlns:p14="http://schemas.microsoft.com/office/powerpoint/2010/main" val="2163581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6FDEF9-E799-4AFA-B918-0AC4B32D9994}" type="slidenum">
              <a:rPr lang="en-US" smtClean="0"/>
              <a:pPr>
                <a:defRPr/>
              </a:pPr>
              <a:t>1</a:t>
            </a:fld>
            <a:endParaRPr lang="en-US"/>
          </a:p>
        </p:txBody>
      </p:sp>
    </p:spTree>
    <p:extLst>
      <p:ext uri="{BB962C8B-B14F-4D97-AF65-F5344CB8AC3E}">
        <p14:creationId xmlns:p14="http://schemas.microsoft.com/office/powerpoint/2010/main" val="2957687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Silicon crystal </a:t>
            </a:r>
            <a:r>
              <a:rPr lang="en-US" dirty="0" err="1" smtClean="0"/>
              <a:t>photovoltaics</a:t>
            </a:r>
            <a:r>
              <a:rPr lang="en-US" dirty="0" smtClean="0"/>
              <a:t> continue to be the primary materials used in</a:t>
            </a:r>
            <a:r>
              <a:rPr lang="en-US" baseline="0" dirty="0" smtClean="0"/>
              <a:t> PV systems installed today.  Research at NREL and other facilities is focusing on three major areas:</a:t>
            </a:r>
          </a:p>
          <a:p>
            <a:pPr marL="177844" indent="-177844">
              <a:buFont typeface="Arial" pitchFamily="34" charset="0"/>
              <a:buChar char="•"/>
            </a:pPr>
            <a:r>
              <a:rPr lang="en-US" baseline="0" dirty="0" smtClean="0"/>
              <a:t>Thin crystalline silicon acquired via epitaxial growth.  Gaseous silicon compounds are passed over a very hot substrate and the crystals that form are in a controlled orientation.  Finding high efficiency and low-cost substrates for thin film applications are key.</a:t>
            </a:r>
          </a:p>
          <a:p>
            <a:pPr marL="177844" indent="-177844">
              <a:buFont typeface="Arial" pitchFamily="34" charset="0"/>
              <a:buChar char="•"/>
            </a:pPr>
            <a:r>
              <a:rPr lang="en-US" baseline="0" dirty="0" smtClean="0"/>
              <a:t>Crystallized </a:t>
            </a:r>
            <a:r>
              <a:rPr lang="en-US" baseline="0" dirty="0" err="1" smtClean="0"/>
              <a:t>polysilicon</a:t>
            </a:r>
            <a:r>
              <a:rPr lang="en-US" baseline="0" dirty="0" smtClean="0"/>
              <a:t> layers</a:t>
            </a:r>
          </a:p>
          <a:p>
            <a:pPr marL="177844" indent="-177844">
              <a:buFont typeface="Arial" pitchFamily="34" charset="0"/>
              <a:buChar char="•"/>
            </a:pPr>
            <a:r>
              <a:rPr lang="en-US" baseline="0" dirty="0" err="1" smtClean="0"/>
              <a:t>Nanoscale</a:t>
            </a:r>
            <a:r>
              <a:rPr lang="en-US" baseline="0" dirty="0" smtClean="0"/>
              <a:t> silicon</a:t>
            </a:r>
          </a:p>
          <a:p>
            <a:endParaRPr lang="en-US" dirty="0" smtClean="0"/>
          </a:p>
          <a:p>
            <a:r>
              <a:rPr lang="en-US" dirty="0" smtClean="0"/>
              <a:t>Scientists at NREL are also studying new,</a:t>
            </a:r>
            <a:r>
              <a:rPr lang="en-US" baseline="0" dirty="0" smtClean="0"/>
              <a:t> non-crystalline materials for manufacturing </a:t>
            </a:r>
            <a:r>
              <a:rPr lang="en-US" baseline="0" dirty="0" err="1" smtClean="0"/>
              <a:t>photovoltaics</a:t>
            </a:r>
            <a:r>
              <a:rPr lang="en-US" baseline="0" dirty="0" smtClean="0"/>
              <a:t>.  Organic photovoltaic (OPV) cells have an extremely broad application potential because of their flexibility, ability to absorb in different colors, and make efficient transparent devices.  These properties make OPV attractive for integration into building design.</a:t>
            </a:r>
            <a:endParaRPr lang="en-US" dirty="0"/>
          </a:p>
        </p:txBody>
      </p:sp>
      <p:sp>
        <p:nvSpPr>
          <p:cNvPr id="4" name="Slide Number Placeholder 3"/>
          <p:cNvSpPr>
            <a:spLocks noGrp="1"/>
          </p:cNvSpPr>
          <p:nvPr>
            <p:ph type="sldNum" sz="quarter" idx="10"/>
          </p:nvPr>
        </p:nvSpPr>
        <p:spPr/>
        <p:txBody>
          <a:bodyPr/>
          <a:lstStyle/>
          <a:p>
            <a:pPr>
              <a:defRPr/>
            </a:pPr>
            <a:fld id="{B96FDEF9-E799-4AFA-B918-0AC4B32D9994}" type="slidenum">
              <a:rPr lang="en-US" smtClean="0"/>
              <a:pPr>
                <a:defRPr/>
              </a:pPr>
              <a:t>10</a:t>
            </a:fld>
            <a:endParaRPr lang="en-US"/>
          </a:p>
        </p:txBody>
      </p:sp>
    </p:spTree>
    <p:extLst>
      <p:ext uri="{BB962C8B-B14F-4D97-AF65-F5344CB8AC3E}">
        <p14:creationId xmlns:p14="http://schemas.microsoft.com/office/powerpoint/2010/main" val="207629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Times New Roman" charset="0"/>
              </a:rPr>
              <a:t>Elements</a:t>
            </a:r>
            <a:r>
              <a:rPr lang="en-US" baseline="0" dirty="0" smtClean="0">
                <a:latin typeface="Times New Roman" charset="0"/>
              </a:rPr>
              <a:t> are arranged in the periodic table in increasing numbers of protons.  The groups – vertical columns – align according to the number of valence electrons in each element.  Thus, elements in the same group have the same number of valence electrons, and very, very similar properties.</a:t>
            </a:r>
          </a:p>
          <a:p>
            <a:endParaRPr lang="en-US" baseline="0" dirty="0" smtClean="0">
              <a:latin typeface="Times New Roman" charset="0"/>
            </a:endParaRPr>
          </a:p>
          <a:p>
            <a:r>
              <a:rPr lang="en-US" baseline="0" dirty="0" smtClean="0">
                <a:latin typeface="Times New Roman" charset="0"/>
              </a:rPr>
              <a:t>Pretty cool, huh?</a:t>
            </a:r>
            <a:endParaRPr lang="en-US" dirty="0" smtClean="0">
              <a:latin typeface="Times New Roman"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016CDD7-9CF0-4FB6-A3BC-FC635FCAD206}"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 arrangement of carbon</a:t>
            </a:r>
            <a:r>
              <a:rPr lang="en-US" baseline="0" dirty="0" smtClean="0"/>
              <a:t> atom (green and orange subshells).  Note that the electrons spread themselves out evenly among all the orbitals.  This is described by </a:t>
            </a:r>
            <a:r>
              <a:rPr lang="en-US" i="1" baseline="0" dirty="0" err="1" smtClean="0"/>
              <a:t>Hund’s</a:t>
            </a:r>
            <a:r>
              <a:rPr lang="en-US" i="1" baseline="0" dirty="0" smtClean="0"/>
              <a:t> Rule</a:t>
            </a:r>
            <a:r>
              <a:rPr lang="en-US" i="0" baseline="0" dirty="0" smtClean="0"/>
              <a:t>.  There are two electrons in the innermost energy level, and four in the second energy level.</a:t>
            </a:r>
          </a:p>
          <a:p>
            <a:endParaRPr lang="en-US" i="0" baseline="0" dirty="0" smtClean="0"/>
          </a:p>
          <a:p>
            <a:r>
              <a:rPr lang="en-US" i="0" baseline="0" dirty="0" smtClean="0"/>
              <a:t>Silicon has a similar electron arrangement, with its valence shell being outside the one shown here for carbon.  The electrons arrange themselves in silicon in the third layer (burgundy dashed line) in the same way that they do in carbon in the second layer – one per orbital.</a:t>
            </a:r>
            <a:endParaRPr lang="en-US" dirty="0"/>
          </a:p>
        </p:txBody>
      </p:sp>
      <p:sp>
        <p:nvSpPr>
          <p:cNvPr id="4" name="Slide Number Placeholder 3"/>
          <p:cNvSpPr>
            <a:spLocks noGrp="1"/>
          </p:cNvSpPr>
          <p:nvPr>
            <p:ph type="sldNum" sz="quarter" idx="10"/>
          </p:nvPr>
        </p:nvSpPr>
        <p:spPr/>
        <p:txBody>
          <a:bodyPr/>
          <a:lstStyle/>
          <a:p>
            <a:pPr>
              <a:defRPr/>
            </a:pPr>
            <a:fld id="{B96FDEF9-E799-4AFA-B918-0AC4B32D9994}" type="slidenum">
              <a:rPr lang="en-US" smtClean="0"/>
              <a:pPr>
                <a:defRPr/>
              </a:pPr>
              <a:t>12</a:t>
            </a:fld>
            <a:endParaRPr lang="en-US"/>
          </a:p>
        </p:txBody>
      </p:sp>
    </p:spTree>
    <p:extLst>
      <p:ext uri="{BB962C8B-B14F-4D97-AF65-F5344CB8AC3E}">
        <p14:creationId xmlns:p14="http://schemas.microsoft.com/office/powerpoint/2010/main" val="55951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Times New Roman"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016CDD7-9CF0-4FB6-A3BC-FC635FCAD206}"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Conventional </a:t>
            </a:r>
            <a:r>
              <a:rPr lang="en-US" dirty="0" err="1" smtClean="0">
                <a:latin typeface="+mn-lt"/>
              </a:rPr>
              <a:t>photovoltaics</a:t>
            </a:r>
            <a:r>
              <a:rPr lang="en-US" dirty="0" smtClean="0">
                <a:latin typeface="+mn-lt"/>
              </a:rPr>
              <a:t> are housed underneath a piece of glass.</a:t>
            </a:r>
            <a:r>
              <a:rPr lang="en-US" baseline="0" dirty="0" smtClean="0">
                <a:latin typeface="+mn-lt"/>
              </a:rPr>
              <a:t>  They are heavy, cumbersome to move, and can break.  They certainly cannot be walked on as shown here.  This photograph shows the installation of a thin-film PV system.  Thin-film, or second-generation PV, systems are flexible, lightweight, and can be used in a variety of applications, including within roofing shingles, on rooftops, in skylights, and even on building façades.  </a:t>
            </a:r>
          </a:p>
          <a:p>
            <a:endParaRPr lang="en-US" baseline="0" dirty="0" smtClean="0">
              <a:latin typeface="+mn-lt"/>
            </a:endParaRPr>
          </a:p>
          <a:p>
            <a:r>
              <a:rPr lang="en-US" baseline="0" dirty="0" smtClean="0">
                <a:latin typeface="+mn-lt"/>
              </a:rPr>
              <a:t>Two materials currently researched are cadmium-telluride and copper indium gallium </a:t>
            </a:r>
            <a:r>
              <a:rPr lang="en-US" baseline="0" dirty="0" err="1" smtClean="0">
                <a:latin typeface="+mn-lt"/>
              </a:rPr>
              <a:t>diselenide</a:t>
            </a:r>
            <a:r>
              <a:rPr lang="en-US" baseline="0" dirty="0" smtClean="0">
                <a:latin typeface="+mn-lt"/>
              </a:rPr>
              <a:t>.  </a:t>
            </a:r>
            <a:r>
              <a:rPr lang="en-US" baseline="0" dirty="0" err="1" smtClean="0">
                <a:latin typeface="+mn-lt"/>
              </a:rPr>
              <a:t>CdTe</a:t>
            </a:r>
            <a:r>
              <a:rPr lang="en-US" baseline="0" dirty="0" smtClean="0">
                <a:latin typeface="+mn-lt"/>
              </a:rPr>
              <a:t> has a simple composition so it’s easy to manufacture, and has a conversion efficiency of about 17%.  CIGS is a little more complicated, but is about 20% efficient.</a:t>
            </a:r>
          </a:p>
          <a:p>
            <a:endParaRPr lang="en-US" baseline="0" dirty="0" smtClean="0">
              <a:latin typeface="+mn-lt"/>
            </a:endParaRPr>
          </a:p>
          <a:p>
            <a:endParaRPr lang="en-US" dirty="0" smtClean="0">
              <a:latin typeface="+mn-lt"/>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763F95D-D0D2-45A8-9E4A-2D319FDBE6FE}"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Multi-junction photovoltaic</a:t>
            </a:r>
            <a:r>
              <a:rPr lang="en-US" baseline="0" dirty="0" smtClean="0">
                <a:latin typeface="+mn-lt"/>
              </a:rPr>
              <a:t> cells work on a similar principle as did color film of days past.  Color photographic film contained three layers that were each sensitive to different “colors” of light, and when combined, produced a complete image.</a:t>
            </a:r>
          </a:p>
          <a:p>
            <a:endParaRPr lang="en-US" baseline="0" dirty="0" smtClean="0">
              <a:latin typeface="+mn-lt"/>
            </a:endParaRPr>
          </a:p>
          <a:p>
            <a:r>
              <a:rPr lang="en-US" baseline="0" dirty="0" smtClean="0">
                <a:latin typeface="+mn-lt"/>
              </a:rPr>
              <a:t>Multi-junction PV cells have multiple layers, each which is sensitive to its own wavelength.  Thus, rather than “wasting” all the other wavelengths of light that reach it, multi-junction </a:t>
            </a:r>
            <a:r>
              <a:rPr lang="en-US" baseline="0" dirty="0" err="1" smtClean="0">
                <a:latin typeface="+mn-lt"/>
              </a:rPr>
              <a:t>photovoltaics</a:t>
            </a:r>
            <a:r>
              <a:rPr lang="en-US" baseline="0" dirty="0" smtClean="0">
                <a:latin typeface="+mn-lt"/>
              </a:rPr>
              <a:t> can generate more electrical power from a single exposure to sunlight than traditional photovoltaic cells.</a:t>
            </a:r>
          </a:p>
          <a:p>
            <a:endParaRPr lang="en-US" baseline="0" dirty="0" smtClean="0">
              <a:latin typeface="+mn-lt"/>
            </a:endParaRPr>
          </a:p>
          <a:p>
            <a:r>
              <a:rPr lang="en-US" baseline="0" dirty="0" smtClean="0">
                <a:latin typeface="+mn-lt"/>
              </a:rPr>
              <a:t>The most promising materials being used in this application are elements from groups 13-15, which under the old group numbering system were groups IIIB – VB.  This type of multi-junction photovoltaic is called a III-V multi-junction photovoltaic because most contain some combination of gallium, indium, phosphorus, germanium, and arsenic.</a:t>
            </a:r>
            <a:endParaRPr lang="en-US" dirty="0" smtClean="0">
              <a:latin typeface="+mn-lt"/>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27305FD-7950-40C8-BDCD-54062517508C}"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The diagram on the left shows how</a:t>
            </a:r>
            <a:r>
              <a:rPr lang="en-US" baseline="0" dirty="0" smtClean="0">
                <a:latin typeface="+mn-lt"/>
              </a:rPr>
              <a:t> the different layers (n-type and p-type) and the possible materials within them can be constructed.</a:t>
            </a:r>
          </a:p>
          <a:p>
            <a:endParaRPr lang="en-US" baseline="0" dirty="0" smtClean="0">
              <a:latin typeface="+mn-lt"/>
            </a:endParaRPr>
          </a:p>
          <a:p>
            <a:r>
              <a:rPr lang="en-US" baseline="0" dirty="0" smtClean="0">
                <a:latin typeface="+mn-lt"/>
              </a:rPr>
              <a:t>The diagram at right shows how each of these layers absorbs different wavelengths of light.  The top cell is sensitive to light in the blue range, which is also the most high-energy and shortest wavelength range of visible light.  The middle cell is sensitive to photons in the green visible region, and the bottom layer is sensitive to the longest wavelengths, the reds.</a:t>
            </a:r>
            <a:endParaRPr lang="en-US" dirty="0" smtClean="0">
              <a:latin typeface="+mn-lt"/>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6D71426-F982-4CAE-8FA2-642334E5222D}"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This diagram is another way of looking at multi-junction </a:t>
            </a:r>
            <a:r>
              <a:rPr lang="en-US" dirty="0" err="1" smtClean="0">
                <a:latin typeface="+mn-lt"/>
              </a:rPr>
              <a:t>photovoltaics</a:t>
            </a:r>
            <a:r>
              <a:rPr lang="en-US" dirty="0" smtClean="0">
                <a:latin typeface="+mn-lt"/>
              </a:rPr>
              <a:t>.</a:t>
            </a:r>
          </a:p>
          <a:p>
            <a:endParaRPr lang="en-US" dirty="0" smtClean="0">
              <a:latin typeface="+mn-lt"/>
            </a:endParaRPr>
          </a:p>
          <a:p>
            <a:r>
              <a:rPr lang="en-US" dirty="0" smtClean="0">
                <a:latin typeface="+mn-lt"/>
              </a:rPr>
              <a:t>While single junction </a:t>
            </a:r>
            <a:r>
              <a:rPr lang="en-US" dirty="0" err="1" smtClean="0">
                <a:latin typeface="+mn-lt"/>
              </a:rPr>
              <a:t>photovoltaics</a:t>
            </a:r>
            <a:r>
              <a:rPr lang="en-US" dirty="0" smtClean="0">
                <a:latin typeface="+mn-lt"/>
              </a:rPr>
              <a:t>, such as conventional silicon photovoltaic cells, have</a:t>
            </a:r>
            <a:r>
              <a:rPr lang="en-US" baseline="0" dirty="0" smtClean="0">
                <a:latin typeface="+mn-lt"/>
              </a:rPr>
              <a:t> a maximum theoretical conversion efficiency of 34%.  However, using the same mathematical methods, multi-junction </a:t>
            </a:r>
            <a:r>
              <a:rPr lang="en-US" baseline="0" dirty="0" err="1" smtClean="0">
                <a:latin typeface="+mn-lt"/>
              </a:rPr>
              <a:t>photovoltaics</a:t>
            </a:r>
            <a:r>
              <a:rPr lang="en-US" baseline="0" dirty="0" smtClean="0">
                <a:latin typeface="+mn-lt"/>
              </a:rPr>
              <a:t> have a maximum theoretical conversion efficiency of 87%.  </a:t>
            </a:r>
            <a:endParaRPr lang="en-US" dirty="0" smtClean="0">
              <a:latin typeface="+mn-lt"/>
            </a:endParaRP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91FF1E6-1B18-4423-92A6-B485DE348701}"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A historical perspective regarding photovoltaic development and achieved conversion efficiencies.</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35C347-5FF5-4461-B375-4E10FB256B4E}"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Imagine being able to</a:t>
            </a:r>
            <a:r>
              <a:rPr lang="en-US" baseline="0" dirty="0" smtClean="0">
                <a:latin typeface="+mn-lt"/>
              </a:rPr>
              <a:t> recharge your electric car while at work, and having it parked beneath a sun-shading photovoltaic panel!  With more electric vehicles available on the market, more recharging stations are going to be necessary.  Furthermore, as California moves to increase renewables to 33% by 2020 and decrease emissions to 2009 levels, while at the same time electric vehicles place greater demands on the grid, photovoltaic charging stations like the one pictured here may become more and more common.  Many people shopping for PV systems for their homes are including recharging capacity in sizing their systems.  </a:t>
            </a:r>
            <a:r>
              <a:rPr lang="en-US" baseline="0" dirty="0" err="1" smtClean="0">
                <a:latin typeface="+mn-lt"/>
              </a:rPr>
              <a:t>Photovoltaics</a:t>
            </a:r>
            <a:r>
              <a:rPr lang="en-US" baseline="0" dirty="0" smtClean="0">
                <a:latin typeface="+mn-lt"/>
              </a:rPr>
              <a:t> are going to continue to be a major factor in reaching goals for emissions and green energy production.</a:t>
            </a:r>
            <a:endParaRPr lang="en-US" dirty="0" smtClean="0">
              <a:latin typeface="+mn-lt"/>
            </a:endParaRP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F861B9E-089C-427A-84DD-9C4EC8AF2985}"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6FDEF9-E799-4AFA-B918-0AC4B32D9994}" type="slidenum">
              <a:rPr lang="en-US" smtClean="0"/>
              <a:pPr>
                <a:defRPr/>
              </a:pPr>
              <a:t>2</a:t>
            </a:fld>
            <a:endParaRPr lang="en-US"/>
          </a:p>
        </p:txBody>
      </p:sp>
    </p:spTree>
    <p:extLst>
      <p:ext uri="{BB962C8B-B14F-4D97-AF65-F5344CB8AC3E}">
        <p14:creationId xmlns:p14="http://schemas.microsoft.com/office/powerpoint/2010/main" val="282435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In space, not only can no</a:t>
            </a:r>
            <a:r>
              <a:rPr lang="en-US" baseline="0" dirty="0" smtClean="0">
                <a:latin typeface="+mn-lt"/>
              </a:rPr>
              <a:t> one hear you scream, the Energizer Bunny doesn’t come by with new batteries for your electronics.  High-efficiency, reliable </a:t>
            </a:r>
            <a:r>
              <a:rPr lang="en-US" baseline="0" dirty="0" err="1" smtClean="0">
                <a:latin typeface="+mn-lt"/>
              </a:rPr>
              <a:t>photovoltaics</a:t>
            </a:r>
            <a:r>
              <a:rPr lang="en-US" baseline="0" dirty="0" smtClean="0">
                <a:latin typeface="+mn-lt"/>
              </a:rPr>
              <a:t> are used to power satellites, the International Space Station, and even the Mars rover.</a:t>
            </a:r>
            <a:endParaRPr lang="en-US" dirty="0" smtClean="0">
              <a:latin typeface="+mn-lt"/>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28F3455-7444-4C69-9B4C-7608A6E005C6}"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7429CF-F8C3-40A0-9F91-5D0F65252839}" type="slidenum">
              <a:rPr lang="en-US" smtClean="0"/>
              <a:pPr>
                <a:defRPr/>
              </a:pPr>
              <a:t>21</a:t>
            </a:fld>
            <a:endParaRPr lang="en-US"/>
          </a:p>
        </p:txBody>
      </p:sp>
    </p:spTree>
    <p:extLst>
      <p:ext uri="{BB962C8B-B14F-4D97-AF65-F5344CB8AC3E}">
        <p14:creationId xmlns:p14="http://schemas.microsoft.com/office/powerpoint/2010/main" val="407130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Even though passive solar design has already been shown to be efficient, more research is being done to perfect the designs used, and to</a:t>
            </a:r>
            <a:r>
              <a:rPr lang="en-US" baseline="0" dirty="0" smtClean="0">
                <a:latin typeface="+mn-lt"/>
              </a:rPr>
              <a:t> find materials that work well while maintaining aesthetic and design standards people desire in their homes.</a:t>
            </a:r>
          </a:p>
          <a:p>
            <a:endParaRPr lang="en-US" baseline="0" dirty="0" smtClean="0">
              <a:latin typeface="+mn-lt"/>
            </a:endParaRPr>
          </a:p>
          <a:p>
            <a:r>
              <a:rPr lang="en-US" baseline="0" dirty="0" smtClean="0">
                <a:latin typeface="+mn-lt"/>
              </a:rPr>
              <a:t>Because solar water heating tends to be more expensive in the short-term than using natural gas for heating water, companies are finding ways to reduce the cause of residential water heating systems.  Currently, the payback period is five to seven years, depending on location.</a:t>
            </a:r>
          </a:p>
          <a:p>
            <a:endParaRPr lang="en-US" baseline="0" dirty="0" smtClean="0">
              <a:latin typeface="+mn-lt"/>
            </a:endParaRPr>
          </a:p>
          <a:p>
            <a:r>
              <a:rPr lang="en-US" dirty="0" smtClean="0">
                <a:latin typeface="+mn-lt"/>
              </a:rPr>
              <a:t>Most of the current research is in making solar energy more efficient and practical.  Concentrated solar systems are being perfected for use in colder climates.  Photovoltaic research is focused on improving</a:t>
            </a:r>
            <a:r>
              <a:rPr lang="en-US" baseline="0" dirty="0" smtClean="0">
                <a:latin typeface="+mn-lt"/>
              </a:rPr>
              <a:t> efficiency, cost, weight, and durability of PV arrays and modules.</a:t>
            </a:r>
            <a:endParaRPr lang="en-US" dirty="0" smtClean="0">
              <a:latin typeface="+mn-lt"/>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8F5BCCE-B0DE-4C22-8C4C-B2A684F0679A}"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6FDEF9-E799-4AFA-B918-0AC4B32D9994}" type="slidenum">
              <a:rPr lang="en-US" smtClean="0"/>
              <a:pPr>
                <a:defRPr/>
              </a:pPr>
              <a:t>4</a:t>
            </a:fld>
            <a:endParaRPr lang="en-US"/>
          </a:p>
        </p:txBody>
      </p:sp>
    </p:spTree>
    <p:extLst>
      <p:ext uri="{BB962C8B-B14F-4D97-AF65-F5344CB8AC3E}">
        <p14:creationId xmlns:p14="http://schemas.microsoft.com/office/powerpoint/2010/main" val="340854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A clear glass tube surrounds</a:t>
            </a:r>
            <a:r>
              <a:rPr lang="en-US" baseline="0" dirty="0" smtClean="0">
                <a:latin typeface="+mn-lt"/>
              </a:rPr>
              <a:t> a dark tube.  A vacuum exists between the dark tube and the clear glass, reducing heat transfer and energy loss.  The dark tube contains a fluid that is pumped to a heat exchanger to heat water.</a:t>
            </a:r>
            <a:endParaRPr lang="en-US" dirty="0" smtClean="0">
              <a:latin typeface="+mn-lt"/>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0212538-D2AD-4F10-9E2B-2F500E809827}"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Parabolic trough systems</a:t>
            </a:r>
            <a:r>
              <a:rPr lang="en-US" baseline="0" dirty="0" smtClean="0">
                <a:latin typeface="+mn-lt"/>
              </a:rPr>
              <a:t> are expensive.  Current research lies in the following areas:</a:t>
            </a:r>
          </a:p>
          <a:p>
            <a:pPr marL="177844" indent="-177844">
              <a:buFont typeface="Arial" pitchFamily="34" charset="0"/>
              <a:buChar char="•"/>
            </a:pPr>
            <a:r>
              <a:rPr lang="en-US" baseline="0" dirty="0" smtClean="0">
                <a:latin typeface="+mn-lt"/>
              </a:rPr>
              <a:t>Improved reflectivity of parabolic mirrors</a:t>
            </a:r>
          </a:p>
          <a:p>
            <a:pPr marL="177844" indent="-177844">
              <a:buFont typeface="Arial" pitchFamily="34" charset="0"/>
              <a:buChar char="•"/>
            </a:pPr>
            <a:r>
              <a:rPr lang="en-US" baseline="0" dirty="0" smtClean="0">
                <a:latin typeface="+mn-lt"/>
              </a:rPr>
              <a:t>Reduced manufacturing cost of troughs</a:t>
            </a:r>
          </a:p>
          <a:p>
            <a:pPr marL="177844" indent="-177844">
              <a:buFont typeface="Arial" pitchFamily="34" charset="0"/>
              <a:buChar char="•"/>
            </a:pPr>
            <a:r>
              <a:rPr lang="en-US" baseline="0" dirty="0" smtClean="0">
                <a:latin typeface="+mn-lt"/>
              </a:rPr>
              <a:t>Self-cleaning (coatings)</a:t>
            </a:r>
          </a:p>
          <a:p>
            <a:pPr marL="177844" indent="-177844">
              <a:buFont typeface="Arial" pitchFamily="34" charset="0"/>
              <a:buChar char="•"/>
            </a:pPr>
            <a:r>
              <a:rPr lang="en-US" baseline="0" dirty="0" smtClean="0">
                <a:latin typeface="+mn-lt"/>
              </a:rPr>
              <a:t>Replacing two-tank systems with one-tank thermocline systems</a:t>
            </a:r>
          </a:p>
          <a:p>
            <a:pPr marL="177844" indent="-177844">
              <a:buFont typeface="Arial" pitchFamily="34" charset="0"/>
              <a:buChar char="•"/>
            </a:pPr>
            <a:r>
              <a:rPr lang="en-US" baseline="0" dirty="0" smtClean="0">
                <a:latin typeface="+mn-lt"/>
              </a:rPr>
              <a:t>Reducing costs of production and integration to be competitive with other energy sources</a:t>
            </a:r>
          </a:p>
          <a:p>
            <a:endParaRPr lang="en-US" baseline="0" dirty="0" smtClean="0">
              <a:latin typeface="+mn-lt"/>
            </a:endParaRPr>
          </a:p>
          <a:p>
            <a:endParaRPr lang="en-US" dirty="0" smtClean="0">
              <a:latin typeface="+mn-lt"/>
            </a:endParaRP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F01A16A-3D6D-4F48-AA10-5875071DBFB1}"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Concentrated </a:t>
            </a:r>
            <a:r>
              <a:rPr lang="en-US" dirty="0" err="1" smtClean="0">
                <a:latin typeface="+mn-lt"/>
              </a:rPr>
              <a:t>photovoltaics</a:t>
            </a:r>
            <a:r>
              <a:rPr lang="en-US" dirty="0" smtClean="0">
                <a:latin typeface="+mn-lt"/>
              </a:rPr>
              <a:t> focus light onto PV</a:t>
            </a:r>
            <a:r>
              <a:rPr lang="en-US" baseline="0" dirty="0" smtClean="0">
                <a:latin typeface="+mn-lt"/>
              </a:rPr>
              <a:t> cells with lenses or mirrors.  The PV cells used are high-efficiency and typically much more expensive than conventional PV systems.  However, because the light is focused on the PV cell, a smaller cell or array can be used, keeping costs down.  </a:t>
            </a:r>
          </a:p>
          <a:p>
            <a:endParaRPr lang="en-US" baseline="0" dirty="0" smtClean="0">
              <a:latin typeface="+mn-lt"/>
            </a:endParaRPr>
          </a:p>
          <a:p>
            <a:r>
              <a:rPr lang="en-US" dirty="0" smtClean="0">
                <a:latin typeface="+mn-lt"/>
              </a:rPr>
              <a:t>Concentrating photovoltaic technology offers the following advantages:</a:t>
            </a:r>
          </a:p>
          <a:p>
            <a:pPr marL="177844" indent="-177844">
              <a:buFont typeface="Arial" pitchFamily="34" charset="0"/>
              <a:buChar char="•"/>
            </a:pPr>
            <a:r>
              <a:rPr lang="en-US" dirty="0" smtClean="0">
                <a:latin typeface="+mn-lt"/>
              </a:rPr>
              <a:t>Potential for solar cell efficiencies greater than 40%</a:t>
            </a:r>
          </a:p>
          <a:p>
            <a:pPr marL="177844" indent="-177844">
              <a:buFont typeface="Arial" pitchFamily="34" charset="0"/>
              <a:buChar char="•"/>
            </a:pPr>
            <a:r>
              <a:rPr lang="en-US" dirty="0" smtClean="0">
                <a:latin typeface="+mn-lt"/>
              </a:rPr>
              <a:t>No moving parts</a:t>
            </a:r>
          </a:p>
          <a:p>
            <a:pPr marL="177844" indent="-177844">
              <a:buFont typeface="Arial" pitchFamily="34" charset="0"/>
              <a:buChar char="•"/>
            </a:pPr>
            <a:r>
              <a:rPr lang="en-US" dirty="0" smtClean="0">
                <a:latin typeface="+mn-lt"/>
              </a:rPr>
              <a:t>No intervening heat transfer surface</a:t>
            </a:r>
          </a:p>
          <a:p>
            <a:pPr marL="177844" indent="-177844">
              <a:buFont typeface="Arial" pitchFamily="34" charset="0"/>
              <a:buChar char="•"/>
            </a:pPr>
            <a:r>
              <a:rPr lang="en-US" dirty="0" smtClean="0">
                <a:latin typeface="+mn-lt"/>
              </a:rPr>
              <a:t>Near-ambient temperature operation</a:t>
            </a:r>
          </a:p>
          <a:p>
            <a:pPr marL="177844" indent="-177844">
              <a:buFont typeface="Arial" pitchFamily="34" charset="0"/>
              <a:buChar char="•"/>
            </a:pPr>
            <a:r>
              <a:rPr lang="en-US" dirty="0" smtClean="0">
                <a:latin typeface="+mn-lt"/>
              </a:rPr>
              <a:t>No thermal mass; fast response</a:t>
            </a:r>
          </a:p>
          <a:p>
            <a:pPr marL="177844" indent="-177844">
              <a:buFont typeface="Arial" pitchFamily="34" charset="0"/>
              <a:buChar char="•"/>
            </a:pPr>
            <a:r>
              <a:rPr lang="en-US" dirty="0" smtClean="0">
                <a:latin typeface="+mn-lt"/>
              </a:rPr>
              <a:t>Reduction in costs of cells relative to optics</a:t>
            </a:r>
          </a:p>
          <a:p>
            <a:pPr marL="177844" indent="-177844">
              <a:buFont typeface="Arial" pitchFamily="34" charset="0"/>
              <a:buChar char="•"/>
            </a:pPr>
            <a:r>
              <a:rPr lang="en-US" dirty="0" smtClean="0">
                <a:latin typeface="+mn-lt"/>
              </a:rPr>
              <a:t>Scalable to a range of sizes.</a:t>
            </a:r>
          </a:p>
          <a:p>
            <a:endParaRPr lang="en-US" dirty="0" smtClean="0">
              <a:latin typeface="+mn-lt"/>
            </a:endParaRPr>
          </a:p>
          <a:p>
            <a:endParaRPr lang="en-US" dirty="0" smtClean="0">
              <a:latin typeface="+mn-lt"/>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7F6A711-D767-4CFC-9C65-A531EF7BD83B}"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Focusing solar radiation onto a </a:t>
            </a:r>
            <a:r>
              <a:rPr lang="en-US" dirty="0" err="1" smtClean="0">
                <a:latin typeface="+mn-lt"/>
              </a:rPr>
              <a:t>stirling</a:t>
            </a:r>
            <a:r>
              <a:rPr lang="en-US" dirty="0" smtClean="0">
                <a:latin typeface="+mn-lt"/>
              </a:rPr>
              <a:t> engine will cause it to rotate the fly wheel, and connecting it to a turbine will generate electricity.</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0387D2A-71AD-4182-BB5B-B2B90820E52B}"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Tracking</a:t>
            </a:r>
            <a:r>
              <a:rPr lang="en-US" baseline="0" dirty="0" smtClean="0">
                <a:latin typeface="+mn-lt"/>
              </a:rPr>
              <a:t> PV heliostats move on two axes to accommodate both the tilt of the earth throughout the year as well as the rotation of the earth throughout the day.  The angles are adjusted to ensure the maximum intensity of insolation is achieved.</a:t>
            </a:r>
          </a:p>
          <a:p>
            <a:endParaRPr lang="en-US" baseline="0" dirty="0" smtClean="0">
              <a:latin typeface="+mn-lt"/>
            </a:endParaRPr>
          </a:p>
          <a:p>
            <a:r>
              <a:rPr lang="en-US" baseline="0" dirty="0" smtClean="0">
                <a:latin typeface="+mn-lt"/>
              </a:rPr>
              <a:t>The major benefit of tracking </a:t>
            </a:r>
            <a:r>
              <a:rPr lang="en-US" baseline="0" dirty="0" err="1" smtClean="0">
                <a:latin typeface="+mn-lt"/>
              </a:rPr>
              <a:t>photovoltaics</a:t>
            </a:r>
            <a:r>
              <a:rPr lang="en-US" baseline="0" dirty="0" smtClean="0">
                <a:latin typeface="+mn-lt"/>
              </a:rPr>
              <a:t> is that they can generate more energy per acre than fixed-angle </a:t>
            </a:r>
            <a:r>
              <a:rPr lang="en-US" baseline="0" dirty="0" err="1" smtClean="0">
                <a:latin typeface="+mn-lt"/>
              </a:rPr>
              <a:t>photovoltaics</a:t>
            </a:r>
            <a:r>
              <a:rPr lang="en-US" baseline="0" dirty="0" smtClean="0">
                <a:latin typeface="+mn-lt"/>
              </a:rPr>
              <a:t>.  Even though they cost more to manufacture and install, the increased amount of energy they can produce reduces the payback period.</a:t>
            </a:r>
            <a:endParaRPr lang="en-US" dirty="0" smtClean="0">
              <a:latin typeface="+mn-lt"/>
            </a:endParaRP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70657" indent="-296406" eaLnBrk="0" hangingPunct="0">
              <a:defRPr>
                <a:solidFill>
                  <a:schemeClr val="tx1"/>
                </a:solidFill>
                <a:latin typeface="Arial" charset="0"/>
                <a:ea typeface="ＭＳ Ｐゴシック" charset="-128"/>
              </a:defRPr>
            </a:lvl2pPr>
            <a:lvl3pPr marL="1185627" indent="-237125" eaLnBrk="0" hangingPunct="0">
              <a:defRPr>
                <a:solidFill>
                  <a:schemeClr val="tx1"/>
                </a:solidFill>
                <a:latin typeface="Arial" charset="0"/>
                <a:ea typeface="ＭＳ Ｐゴシック" charset="-128"/>
              </a:defRPr>
            </a:lvl3pPr>
            <a:lvl4pPr marL="1659876" indent="-237125" eaLnBrk="0" hangingPunct="0">
              <a:defRPr>
                <a:solidFill>
                  <a:schemeClr val="tx1"/>
                </a:solidFill>
                <a:latin typeface="Arial" charset="0"/>
                <a:ea typeface="ＭＳ Ｐゴシック" charset="-128"/>
              </a:defRPr>
            </a:lvl4pPr>
            <a:lvl5pPr marL="2134127" indent="-237125" eaLnBrk="0" hangingPunct="0">
              <a:defRPr>
                <a:solidFill>
                  <a:schemeClr val="tx1"/>
                </a:solidFill>
                <a:latin typeface="Arial" charset="0"/>
                <a:ea typeface="ＭＳ Ｐゴシック" charset="-128"/>
              </a:defRPr>
            </a:lvl5pPr>
            <a:lvl6pPr marL="2608378" indent="-237125" eaLnBrk="0" fontAlgn="base" hangingPunct="0">
              <a:spcBef>
                <a:spcPct val="0"/>
              </a:spcBef>
              <a:spcAft>
                <a:spcPct val="0"/>
              </a:spcAft>
              <a:defRPr>
                <a:solidFill>
                  <a:schemeClr val="tx1"/>
                </a:solidFill>
                <a:latin typeface="Arial" charset="0"/>
                <a:ea typeface="ＭＳ Ｐゴシック" charset="-128"/>
              </a:defRPr>
            </a:lvl6pPr>
            <a:lvl7pPr marL="3082628" indent="-237125" eaLnBrk="0" fontAlgn="base" hangingPunct="0">
              <a:spcBef>
                <a:spcPct val="0"/>
              </a:spcBef>
              <a:spcAft>
                <a:spcPct val="0"/>
              </a:spcAft>
              <a:defRPr>
                <a:solidFill>
                  <a:schemeClr val="tx1"/>
                </a:solidFill>
                <a:latin typeface="Arial" charset="0"/>
                <a:ea typeface="ＭＳ Ｐゴシック" charset="-128"/>
              </a:defRPr>
            </a:lvl7pPr>
            <a:lvl8pPr marL="3556879" indent="-237125" eaLnBrk="0" fontAlgn="base" hangingPunct="0">
              <a:spcBef>
                <a:spcPct val="0"/>
              </a:spcBef>
              <a:spcAft>
                <a:spcPct val="0"/>
              </a:spcAft>
              <a:defRPr>
                <a:solidFill>
                  <a:schemeClr val="tx1"/>
                </a:solidFill>
                <a:latin typeface="Arial" charset="0"/>
                <a:ea typeface="ＭＳ Ｐゴシック" charset="-128"/>
              </a:defRPr>
            </a:lvl8pPr>
            <a:lvl9pPr marL="4031129" indent="-2371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49FB6C5-B181-40BF-85BA-58EA54E30DAC}"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E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6400800" cy="1752600"/>
          </a:xfrm>
        </p:spPr>
        <p:txBody>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title"/>
          </p:nvPr>
        </p:nvSpPr>
        <p:spPr>
          <a:xfrm>
            <a:off x="-152400" y="274638"/>
            <a:ext cx="94488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solidFill>
                  <a:srgbClr val="7F7F7F"/>
                </a:solidFill>
              </a:defRPr>
            </a:lvl1pPr>
          </a:lstStyle>
          <a:p>
            <a:pPr>
              <a:defRPr/>
            </a:pPr>
            <a:fld id="{33BD95B7-AC2E-4B8C-84D5-8EAEE497203E}" type="datetime1">
              <a:rPr lang="en-US"/>
              <a:pPr>
                <a:defRPr/>
              </a:pPr>
              <a:t>7/9/2012</a:t>
            </a:fld>
            <a:endParaRPr lang="en-US"/>
          </a:p>
        </p:txBody>
      </p:sp>
      <p:sp>
        <p:nvSpPr>
          <p:cNvPr id="5" name="Footer Placeholder 4"/>
          <p:cNvSpPr>
            <a:spLocks noGrp="1"/>
          </p:cNvSpPr>
          <p:nvPr>
            <p:ph type="ftr" sz="quarter" idx="11"/>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smtClean="0">
                <a:solidFill>
                  <a:srgbClr val="7F7F7F"/>
                </a:solidFill>
              </a:defRPr>
            </a:lvl1pPr>
          </a:lstStyle>
          <a:p>
            <a:pPr>
              <a:defRPr/>
            </a:pPr>
            <a:fld id="{D38736E9-E72E-421C-B218-D280B21DDC1A}" type="slidenum">
              <a:rPr lang="en-US"/>
              <a:pPr>
                <a:defRPr/>
              </a:pPr>
              <a:t>‹#›</a:t>
            </a:fld>
            <a:endParaRPr lang="en-US"/>
          </a:p>
        </p:txBody>
      </p:sp>
    </p:spTree>
    <p:extLst>
      <p:ext uri="{BB962C8B-B14F-4D97-AF65-F5344CB8AC3E}">
        <p14:creationId xmlns:p14="http://schemas.microsoft.com/office/powerpoint/2010/main" val="215269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rot="5400000">
            <a:off x="2285207" y="38092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fld id="{7DE4D905-195C-46E0-88D3-4E2A9375BDB4}" type="datetime1">
              <a:rPr lang="en-US"/>
              <a:pPr>
                <a:defRPr/>
              </a:pPr>
              <a:t>7/9/2012</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The NEED Project: 30  Years of Energy Education </a:t>
            </a:r>
          </a:p>
        </p:txBody>
      </p:sp>
      <p:sp>
        <p:nvSpPr>
          <p:cNvPr id="10" name="Slide Number Placeholder 8"/>
          <p:cNvSpPr>
            <a:spLocks noGrp="1"/>
          </p:cNvSpPr>
          <p:nvPr>
            <p:ph type="sldNum" sz="quarter" idx="12"/>
          </p:nvPr>
        </p:nvSpPr>
        <p:spPr/>
        <p:txBody>
          <a:bodyPr/>
          <a:lstStyle>
            <a:lvl1pPr>
              <a:defRPr smtClean="0"/>
            </a:lvl1pPr>
          </a:lstStyle>
          <a:p>
            <a:pPr>
              <a:defRPr/>
            </a:pPr>
            <a:fld id="{0C968EDB-0802-4ED4-863B-5034A5F6D7E4}" type="slidenum">
              <a:rPr lang="en-US"/>
              <a:pPr>
                <a:defRPr/>
              </a:pPr>
              <a:t>‹#›</a:t>
            </a:fld>
            <a:endParaRPr lang="en-US"/>
          </a:p>
        </p:txBody>
      </p:sp>
    </p:spTree>
    <p:extLst>
      <p:ext uri="{BB962C8B-B14F-4D97-AF65-F5344CB8AC3E}">
        <p14:creationId xmlns:p14="http://schemas.microsoft.com/office/powerpoint/2010/main" val="649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E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88A50A2-8983-4EA3-9E5F-7DF98B2C82E6}" type="datetime1">
              <a:rPr lang="en-US"/>
              <a:pPr>
                <a:defRPr/>
              </a:pPr>
              <a:t>7/9/2012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E2744E7-97A7-4BA4-8663-CDB81CB96DAE}" type="slidenum">
              <a:rPr lang="en-US"/>
              <a:pPr>
                <a:defRPr/>
              </a:pPr>
              <a:t>‹#›</a:t>
            </a:fld>
            <a:endParaRPr lang="en-US"/>
          </a:p>
        </p:txBody>
      </p:sp>
    </p:spTree>
    <p:extLst>
      <p:ext uri="{BB962C8B-B14F-4D97-AF65-F5344CB8AC3E}">
        <p14:creationId xmlns:p14="http://schemas.microsoft.com/office/powerpoint/2010/main" val="372498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B242FA-3574-443E-9A0D-5346925AADAC}" type="datetime1">
              <a:rPr lang="en-US"/>
              <a:pPr>
                <a:defRPr/>
              </a:pPr>
              <a:t>7/9/2012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2B23E84-7B7E-4F87-8F3D-E0B3248D6640}" type="slidenum">
              <a:rPr lang="en-US"/>
              <a:pPr>
                <a:defRPr/>
              </a:pPr>
              <a:t>‹#›</a:t>
            </a:fld>
            <a:endParaRPr lang="en-US"/>
          </a:p>
        </p:txBody>
      </p:sp>
    </p:spTree>
    <p:extLst>
      <p:ext uri="{BB962C8B-B14F-4D97-AF65-F5344CB8AC3E}">
        <p14:creationId xmlns:p14="http://schemas.microsoft.com/office/powerpoint/2010/main" val="259945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5400000">
            <a:off x="648494" y="3161506"/>
            <a:ext cx="5867400" cy="1588"/>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lIns="91440"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99A7C21E-1D8E-4E7E-B98C-DA390498DB19}" type="datetime1">
              <a:rPr lang="en-US"/>
              <a:pPr>
                <a:defRPr/>
              </a:pPr>
              <a:t>7/9/2012</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8" name="Slide Number Placeholder 6"/>
          <p:cNvSpPr>
            <a:spLocks noGrp="1"/>
          </p:cNvSpPr>
          <p:nvPr>
            <p:ph type="sldNum" sz="quarter" idx="12"/>
          </p:nvPr>
        </p:nvSpPr>
        <p:spPr/>
        <p:txBody>
          <a:bodyPr/>
          <a:lstStyle>
            <a:lvl1pPr>
              <a:defRPr smtClean="0"/>
            </a:lvl1pPr>
          </a:lstStyle>
          <a:p>
            <a:pPr>
              <a:defRPr/>
            </a:pPr>
            <a:fld id="{992C8239-CFBC-4702-980C-4BBAA34DE160}" type="slidenum">
              <a:rPr lang="en-US"/>
              <a:pPr>
                <a:defRPr/>
              </a:pPr>
              <a:t>‹#›</a:t>
            </a:fld>
            <a:endParaRPr lang="en-US"/>
          </a:p>
        </p:txBody>
      </p:sp>
    </p:spTree>
    <p:extLst>
      <p:ext uri="{BB962C8B-B14F-4D97-AF65-F5344CB8AC3E}">
        <p14:creationId xmlns:p14="http://schemas.microsoft.com/office/powerpoint/2010/main" val="39722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6DF72F-8572-45A2-A127-D47C612223DE}" type="datetime1">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5ED602-C40D-4D54-B740-E008B42C1DDB}" type="slidenum">
              <a:rPr lang="en-US"/>
              <a:pPr>
                <a:defRPr/>
              </a:pPr>
              <a:t>‹#›</a:t>
            </a:fld>
            <a:endParaRPr lang="en-US"/>
          </a:p>
        </p:txBody>
      </p:sp>
    </p:spTree>
    <p:extLst>
      <p:ext uri="{BB962C8B-B14F-4D97-AF65-F5344CB8AC3E}">
        <p14:creationId xmlns:p14="http://schemas.microsoft.com/office/powerpoint/2010/main" val="346543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DF57AF-E135-4347-AED0-87018A24EA65}"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018559-F6BE-4490-8D93-89600CA48A38}" type="slidenum">
              <a:rPr lang="en-US"/>
              <a:pPr>
                <a:defRPr/>
              </a:pPr>
              <a:t>‹#›</a:t>
            </a:fld>
            <a:endParaRPr lang="en-US"/>
          </a:p>
        </p:txBody>
      </p:sp>
    </p:spTree>
    <p:extLst>
      <p:ext uri="{BB962C8B-B14F-4D97-AF65-F5344CB8AC3E}">
        <p14:creationId xmlns:p14="http://schemas.microsoft.com/office/powerpoint/2010/main" val="4846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CF4C78-9EA5-496B-904A-9622D1A9720B}"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54ADF0-B10C-430E-8353-E43F1C0FD0AB}" type="slidenum">
              <a:rPr lang="en-US"/>
              <a:pPr>
                <a:defRPr/>
              </a:pPr>
              <a:t>‹#›</a:t>
            </a:fld>
            <a:endParaRPr lang="en-US"/>
          </a:p>
        </p:txBody>
      </p:sp>
    </p:spTree>
    <p:extLst>
      <p:ext uri="{BB962C8B-B14F-4D97-AF65-F5344CB8AC3E}">
        <p14:creationId xmlns:p14="http://schemas.microsoft.com/office/powerpoint/2010/main" val="384541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EED">
    <p:spTree>
      <p:nvGrpSpPr>
        <p:cNvPr id="1" name=""/>
        <p:cNvGrpSpPr/>
        <p:nvPr/>
      </p:nvGrpSpPr>
      <p:grpSpPr>
        <a:xfrm>
          <a:off x="0" y="0"/>
          <a:ext cx="0" cy="0"/>
          <a:chOff x="0" y="0"/>
          <a:chExt cx="0" cy="0"/>
        </a:xfrm>
      </p:grpSpPr>
      <p:sp>
        <p:nvSpPr>
          <p:cNvPr id="10"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3" name="Subtitle 2"/>
          <p:cNvSpPr>
            <a:spLocks noGrp="1"/>
          </p:cNvSpPr>
          <p:nvPr>
            <p:ph type="subTitle" idx="1"/>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Content Placeholder 2"/>
          <p:cNvSpPr>
            <a:spLocks noGrp="1"/>
          </p:cNvSpPr>
          <p:nvPr>
            <p:ph idx="13"/>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smtClean="0">
                <a:solidFill>
                  <a:srgbClr val="7F7F7F"/>
                </a:solidFill>
              </a:defRPr>
            </a:lvl1pPr>
          </a:lstStyle>
          <a:p>
            <a:pPr>
              <a:defRPr/>
            </a:pPr>
            <a:fld id="{C69E514D-8CE0-4F57-B234-CF4E778254E3}" type="datetime1">
              <a:rPr lang="en-US"/>
              <a:pPr>
                <a:defRPr/>
              </a:pPr>
              <a:t>7/9/2012</a:t>
            </a:fld>
            <a:endParaRPr lang="en-US"/>
          </a:p>
        </p:txBody>
      </p:sp>
      <p:sp>
        <p:nvSpPr>
          <p:cNvPr id="6" name="Footer Placeholder 4"/>
          <p:cNvSpPr>
            <a:spLocks noGrp="1"/>
          </p:cNvSpPr>
          <p:nvPr>
            <p:ph type="ftr" sz="quarter" idx="15"/>
          </p:nvPr>
        </p:nvSpPr>
        <p:spPr/>
        <p:txBody>
          <a:bodyPr/>
          <a:lstStyle>
            <a:lvl1pPr>
              <a:defRPr baseline="0">
                <a:solidFill>
                  <a:schemeClr val="tx1">
                    <a:lumMod val="50000"/>
                    <a:lumOff val="50000"/>
                  </a:schemeClr>
                </a:solidFill>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solidFill>
                  <a:srgbClr val="7F7F7F"/>
                </a:solidFill>
              </a:defRPr>
            </a:lvl1pPr>
          </a:lstStyle>
          <a:p>
            <a:pPr>
              <a:defRPr/>
            </a:pPr>
            <a:fld id="{227A2F6F-082D-47BD-8807-596F1C53462D}" type="slidenum">
              <a:rPr lang="en-US"/>
              <a:pPr>
                <a:defRPr/>
              </a:pPr>
              <a:t>‹#›</a:t>
            </a:fld>
            <a:endParaRPr lang="en-US"/>
          </a:p>
        </p:txBody>
      </p:sp>
    </p:spTree>
    <p:extLst>
      <p:ext uri="{BB962C8B-B14F-4D97-AF65-F5344CB8AC3E}">
        <p14:creationId xmlns:p14="http://schemas.microsoft.com/office/powerpoint/2010/main" val="42372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4B12A2-8BA6-4102-8E7E-7803790FD6BC}"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4FFDF9-052F-49D0-9152-FDD1CF7760D9}" type="slidenum">
              <a:rPr lang="en-US"/>
              <a:pPr>
                <a:defRPr/>
              </a:pPr>
              <a:t>‹#›</a:t>
            </a:fld>
            <a:endParaRPr lang="en-US"/>
          </a:p>
        </p:txBody>
      </p:sp>
    </p:spTree>
    <p:extLst>
      <p:ext uri="{BB962C8B-B14F-4D97-AF65-F5344CB8AC3E}">
        <p14:creationId xmlns:p14="http://schemas.microsoft.com/office/powerpoint/2010/main" val="139688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ubtitle 2"/>
          <p:cNvSpPr txBox="1">
            <a:spLocks/>
          </p:cNvSpPr>
          <p:nvPr userDrawn="1"/>
        </p:nvSpPr>
        <p:spPr>
          <a:xfrm>
            <a:off x="381000" y="1524000"/>
            <a:ext cx="6400800" cy="1752600"/>
          </a:xfrm>
          <a:prstGeom prst="rect">
            <a:avLst/>
          </a:prstGeom>
        </p:spPr>
        <p:txBody>
          <a:bodyP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Font typeface="Arial" charset="0"/>
              <a:buNone/>
              <a:defRPr/>
            </a:pPr>
            <a:r>
              <a:rPr lang="en-US" sz="3200" smtClean="0">
                <a:solidFill>
                  <a:srgbClr val="404040"/>
                </a:solidFill>
                <a:latin typeface="Franklin Gothic Book" charset="0"/>
              </a:rPr>
              <a:t>Click to edit Master subtitle style</a:t>
            </a:r>
          </a:p>
        </p:txBody>
      </p:sp>
      <p:sp>
        <p:nvSpPr>
          <p:cNvPr id="9"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0" name="Subtitle 2"/>
          <p:cNvSpPr>
            <a:spLocks noGrp="1"/>
          </p:cNvSpPr>
          <p:nvPr>
            <p:ph type="subTitle" idx="13"/>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smtClean="0"/>
            </a:lvl1pPr>
          </a:lstStyle>
          <a:p>
            <a:pPr>
              <a:defRPr/>
            </a:pPr>
            <a:fld id="{99B5196F-53D9-45A9-B8D3-7F27DCCF8D6E}" type="datetime1">
              <a:rPr lang="en-US"/>
              <a:pPr>
                <a:defRPr/>
              </a:pPr>
              <a:t>7/9/2012</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smtClean="0"/>
            </a:lvl1pPr>
          </a:lstStyle>
          <a:p>
            <a:pPr>
              <a:defRPr/>
            </a:pPr>
            <a:fld id="{795E7573-011F-40DF-A8A9-1529514B424C}" type="slidenum">
              <a:rPr lang="en-US"/>
              <a:pPr>
                <a:defRPr/>
              </a:pPr>
              <a:t>‹#›</a:t>
            </a:fld>
            <a:endParaRPr lang="en-US"/>
          </a:p>
        </p:txBody>
      </p:sp>
    </p:spTree>
    <p:extLst>
      <p:ext uri="{BB962C8B-B14F-4D97-AF65-F5344CB8AC3E}">
        <p14:creationId xmlns:p14="http://schemas.microsoft.com/office/powerpoint/2010/main" val="251630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itle Placeholder 1"/>
          <p:cNvSpPr>
            <a:spLocks noGrp="1"/>
          </p:cNvSpPr>
          <p:nvPr>
            <p:ph type="title"/>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21C9B3C-FECF-4963-8943-FDA5377B3697}" type="datetime1">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D6A246-3E59-4BE6-8A53-898A469AC70C}" type="slidenum">
              <a:rPr lang="en-US"/>
              <a:pPr>
                <a:defRPr/>
              </a:pPr>
              <a:t>‹#›</a:t>
            </a:fld>
            <a:endParaRPr lang="en-US"/>
          </a:p>
        </p:txBody>
      </p:sp>
    </p:spTree>
    <p:extLst>
      <p:ext uri="{BB962C8B-B14F-4D97-AF65-F5344CB8AC3E}">
        <p14:creationId xmlns:p14="http://schemas.microsoft.com/office/powerpoint/2010/main" val="336333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p:nvPr>
        </p:nvSpPr>
        <p:spPr>
          <a:xfrm>
            <a:off x="-152400" y="4541838"/>
            <a:ext cx="9448800" cy="1143000"/>
          </a:xfrm>
        </p:spPr>
        <p:txBody>
          <a:bodyPr anchor="t" anchorCtr="0"/>
          <a:lstStyle/>
          <a:p>
            <a:r>
              <a:rPr lang="en-US" dirty="0" smtClean="0"/>
              <a:t>Click to edit Master title style</a:t>
            </a:r>
            <a:endParaRPr lang="en-US" dirty="0"/>
          </a:p>
        </p:txBody>
      </p:sp>
      <p:sp>
        <p:nvSpPr>
          <p:cNvPr id="11" name="Subtitle 2"/>
          <p:cNvSpPr>
            <a:spLocks noGrp="1"/>
          </p:cNvSpPr>
          <p:nvPr>
            <p:ph type="subTitle" idx="13"/>
          </p:nvPr>
        </p:nvSpPr>
        <p:spPr>
          <a:xfrm>
            <a:off x="381000" y="51054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5089A08D-0D3F-41FF-ABDD-02F91474C6C8}" type="datetime1">
              <a:rPr lang="en-US"/>
              <a:pPr>
                <a:defRPr/>
              </a:pPr>
              <a:t>7/9/2012</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The NEED Project: 30  Years of Energy Education </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E8D902FA-FE8B-4610-A2CD-E5156940CDCD}" type="slidenum">
              <a:rPr lang="en-US"/>
              <a:pPr>
                <a:defRPr/>
              </a:pPr>
              <a:t>‹#›</a:t>
            </a:fld>
            <a:endParaRPr lang="en-US"/>
          </a:p>
        </p:txBody>
      </p:sp>
    </p:spTree>
    <p:extLst>
      <p:ext uri="{BB962C8B-B14F-4D97-AF65-F5344CB8AC3E}">
        <p14:creationId xmlns:p14="http://schemas.microsoft.com/office/powerpoint/2010/main" val="55152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2209007" y="38854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smtClean="0"/>
            </a:lvl1pPr>
          </a:lstStyle>
          <a:p>
            <a:pPr>
              <a:defRPr/>
            </a:pPr>
            <a:fld id="{76A9155C-6A90-4D25-BA95-4B8F4420E041}" type="datetime1">
              <a:rPr lang="en-US"/>
              <a:pPr>
                <a:defRPr/>
              </a:pPr>
              <a:t>7/9/2012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The NEED Project: 30  Years of Energy Education </a:t>
            </a:r>
          </a:p>
        </p:txBody>
      </p:sp>
      <p:sp>
        <p:nvSpPr>
          <p:cNvPr id="9" name="Slide Number Placeholder 6"/>
          <p:cNvSpPr>
            <a:spLocks noGrp="1"/>
          </p:cNvSpPr>
          <p:nvPr>
            <p:ph type="sldNum" sz="quarter" idx="12"/>
          </p:nvPr>
        </p:nvSpPr>
        <p:spPr/>
        <p:txBody>
          <a:bodyPr/>
          <a:lstStyle>
            <a:lvl1pPr>
              <a:defRPr smtClean="0"/>
            </a:lvl1pPr>
          </a:lstStyle>
          <a:p>
            <a:pPr>
              <a:defRPr/>
            </a:pPr>
            <a:fld id="{E46B46C3-7693-4B5B-B7B3-B7D873981472}" type="slidenum">
              <a:rPr lang="en-US"/>
              <a:pPr>
                <a:defRPr/>
              </a:pPr>
              <a:t>‹#›</a:t>
            </a:fld>
            <a:endParaRPr lang="en-US"/>
          </a:p>
        </p:txBody>
      </p:sp>
    </p:spTree>
    <p:extLst>
      <p:ext uri="{BB962C8B-B14F-4D97-AF65-F5344CB8AC3E}">
        <p14:creationId xmlns:p14="http://schemas.microsoft.com/office/powerpoint/2010/main" val="24539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6" name="Straight Connector 5"/>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7" name="Date Placeholder 4"/>
          <p:cNvSpPr>
            <a:spLocks noGrp="1"/>
          </p:cNvSpPr>
          <p:nvPr>
            <p:ph type="dt" sz="half" idx="14"/>
          </p:nvPr>
        </p:nvSpPr>
        <p:spPr>
          <a:xfrm>
            <a:off x="457200" y="6356350"/>
            <a:ext cx="1676400" cy="365125"/>
          </a:xfrm>
        </p:spPr>
        <p:txBody>
          <a:bodyPr/>
          <a:lstStyle>
            <a:lvl1pPr>
              <a:defRPr smtClean="0"/>
            </a:lvl1pPr>
          </a:lstStyle>
          <a:p>
            <a:pPr>
              <a:defRPr/>
            </a:pPr>
            <a:fld id="{35EAFD6C-9A5E-47AF-B784-329BB0386714}" type="datetime1">
              <a:rPr lang="en-US"/>
              <a:pPr>
                <a:defRPr/>
              </a:pPr>
              <a:t>7/9/2012</a:t>
            </a:fld>
            <a:endParaRPr lang="en-US"/>
          </a:p>
        </p:txBody>
      </p:sp>
      <p:sp>
        <p:nvSpPr>
          <p:cNvPr id="8" name="Footer Placeholder 5"/>
          <p:cNvSpPr>
            <a:spLocks noGrp="1"/>
          </p:cNvSpPr>
          <p:nvPr>
            <p:ph type="ftr" sz="quarter" idx="15"/>
          </p:nvPr>
        </p:nvSpPr>
        <p:spPr>
          <a:xfrm>
            <a:off x="2209800" y="6356350"/>
            <a:ext cx="4572000" cy="365125"/>
          </a:xfrm>
        </p:spPr>
        <p:txBody>
          <a:bodyPr/>
          <a:lstStyle>
            <a:lvl1pPr>
              <a:defRPr/>
            </a:lvl1pPr>
          </a:lstStyle>
          <a:p>
            <a:pPr>
              <a:defRPr/>
            </a:pPr>
            <a:r>
              <a:rPr lang="en-US"/>
              <a:t>The NEED Project: 30  Years of Energy Education </a:t>
            </a:r>
          </a:p>
        </p:txBody>
      </p:sp>
      <p:sp>
        <p:nvSpPr>
          <p:cNvPr id="10" name="Slide Number Placeholder 6"/>
          <p:cNvSpPr>
            <a:spLocks noGrp="1"/>
          </p:cNvSpPr>
          <p:nvPr>
            <p:ph type="sldNum" sz="quarter" idx="16"/>
          </p:nvPr>
        </p:nvSpPr>
        <p:spPr>
          <a:xfrm>
            <a:off x="6858000" y="6356350"/>
            <a:ext cx="1828800" cy="365125"/>
          </a:xfrm>
        </p:spPr>
        <p:txBody>
          <a:bodyPr/>
          <a:lstStyle>
            <a:lvl1pPr>
              <a:defRPr smtClean="0"/>
            </a:lvl1pPr>
          </a:lstStyle>
          <a:p>
            <a:pPr>
              <a:defRPr/>
            </a:pPr>
            <a:fld id="{E0FA1399-D8CD-48F8-A62D-CE9C4541ABB6}" type="slidenum">
              <a:rPr lang="en-US"/>
              <a:pPr>
                <a:defRPr/>
              </a:pPr>
              <a:t>‹#›</a:t>
            </a:fld>
            <a:endParaRPr lang="en-US"/>
          </a:p>
        </p:txBody>
      </p:sp>
    </p:spTree>
    <p:extLst>
      <p:ext uri="{BB962C8B-B14F-4D97-AF65-F5344CB8AC3E}">
        <p14:creationId xmlns:p14="http://schemas.microsoft.com/office/powerpoint/2010/main" val="211582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7" name="Straight Connector 6"/>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13"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4" name="Subtitle 2"/>
          <p:cNvSpPr>
            <a:spLocks noGrp="1"/>
          </p:cNvSpPr>
          <p:nvPr>
            <p:ph type="subTitle" idx="14"/>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4"/>
          <p:cNvSpPr>
            <a:spLocks noGrp="1"/>
          </p:cNvSpPr>
          <p:nvPr>
            <p:ph type="dt" sz="half" idx="15"/>
          </p:nvPr>
        </p:nvSpPr>
        <p:spPr/>
        <p:txBody>
          <a:bodyPr/>
          <a:lstStyle>
            <a:lvl1pPr>
              <a:defRPr smtClean="0"/>
            </a:lvl1pPr>
          </a:lstStyle>
          <a:p>
            <a:pPr>
              <a:defRPr/>
            </a:pPr>
            <a:fld id="{BA9581A5-C059-4294-8AAB-136006D84BCB}" type="datetime1">
              <a:rPr lang="en-US"/>
              <a:pPr>
                <a:defRPr/>
              </a:pPr>
              <a:t>7/9/2012</a:t>
            </a:fld>
            <a:endParaRPr lang="en-US"/>
          </a:p>
        </p:txBody>
      </p:sp>
      <p:sp>
        <p:nvSpPr>
          <p:cNvPr id="10" name="Footer Placeholder 5"/>
          <p:cNvSpPr>
            <a:spLocks noGrp="1"/>
          </p:cNvSpPr>
          <p:nvPr>
            <p:ph type="ftr" sz="quarter" idx="16"/>
          </p:nvPr>
        </p:nvSpPr>
        <p:spPr/>
        <p:txBody>
          <a:bodyPr/>
          <a:lstStyle>
            <a:lvl1pPr>
              <a:defRPr/>
            </a:lvl1pPr>
          </a:lstStyle>
          <a:p>
            <a:pPr>
              <a:defRPr/>
            </a:pPr>
            <a:r>
              <a:rPr lang="en-US"/>
              <a:t>The NEED Project: 30  Years of Energy Education </a:t>
            </a:r>
          </a:p>
        </p:txBody>
      </p:sp>
      <p:sp>
        <p:nvSpPr>
          <p:cNvPr id="11" name="Slide Number Placeholder 6"/>
          <p:cNvSpPr>
            <a:spLocks noGrp="1"/>
          </p:cNvSpPr>
          <p:nvPr>
            <p:ph type="sldNum" sz="quarter" idx="17"/>
          </p:nvPr>
        </p:nvSpPr>
        <p:spPr/>
        <p:txBody>
          <a:bodyPr/>
          <a:lstStyle>
            <a:lvl1pPr>
              <a:defRPr smtClean="0"/>
            </a:lvl1pPr>
          </a:lstStyle>
          <a:p>
            <a:pPr>
              <a:defRPr/>
            </a:pPr>
            <a:fld id="{0EA81AE4-89B5-4536-B4AE-E816A5451348}" type="slidenum">
              <a:rPr lang="en-US"/>
              <a:pPr>
                <a:defRPr/>
              </a:pPr>
              <a:t>‹#›</a:t>
            </a:fld>
            <a:endParaRPr lang="en-US"/>
          </a:p>
        </p:txBody>
      </p:sp>
    </p:spTree>
    <p:extLst>
      <p:ext uri="{BB962C8B-B14F-4D97-AF65-F5344CB8AC3E}">
        <p14:creationId xmlns:p14="http://schemas.microsoft.com/office/powerpoint/2010/main" val="16352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FB2BF5AC-349B-4B34-994D-4D4D1404605B}" type="datetime1">
              <a:rPr lang="en-US"/>
              <a:pPr>
                <a:defRPr/>
              </a:pPr>
              <a:t>7/9/2012</a:t>
            </a:fld>
            <a:endParaRPr lang="en-US"/>
          </a:p>
        </p:txBody>
      </p:sp>
      <p:sp>
        <p:nvSpPr>
          <p:cNvPr id="5" name="Footer Placeholder 4"/>
          <p:cNvSpPr>
            <a:spLocks noGrp="1"/>
          </p:cNvSpPr>
          <p:nvPr>
            <p:ph type="ftr" sz="quarter" idx="3"/>
          </p:nvPr>
        </p:nvSpPr>
        <p:spPr>
          <a:xfrm>
            <a:off x="2743200" y="6356350"/>
            <a:ext cx="3733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t>The NEED Project: 30  Years of Energy Education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396A6C9C-7750-45DC-A44D-F4184E55E8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69" r:id="rId3"/>
    <p:sldLayoutId id="2147483779" r:id="rId4"/>
    <p:sldLayoutId id="2147483770" r:id="rId5"/>
    <p:sldLayoutId id="2147483771" r:id="rId6"/>
    <p:sldLayoutId id="2147483780" r:id="rId7"/>
    <p:sldLayoutId id="2147483781" r:id="rId8"/>
    <p:sldLayoutId id="2147483782" r:id="rId9"/>
    <p:sldLayoutId id="2147483783" r:id="rId10"/>
    <p:sldLayoutId id="2147483772" r:id="rId11"/>
    <p:sldLayoutId id="2147483773" r:id="rId12"/>
    <p:sldLayoutId id="2147483784" r:id="rId13"/>
    <p:sldLayoutId id="2147483774" r:id="rId14"/>
    <p:sldLayoutId id="2147483775" r:id="rId15"/>
    <p:sldLayoutId id="21474837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3800" kern="1200">
          <a:solidFill>
            <a:schemeClr val="bg1"/>
          </a:solidFill>
          <a:latin typeface="Franklin Gothic Demi" pitchFamily="34" charset="0"/>
          <a:ea typeface="ＭＳ Ｐゴシック" charset="-128"/>
          <a:cs typeface="+mj-cs"/>
        </a:defRPr>
      </a:lvl1pPr>
      <a:lvl2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2pPr>
      <a:lvl3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3pPr>
      <a:lvl4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4pPr>
      <a:lvl5pPr algn="l" rtl="0" eaLnBrk="0" fontAlgn="base" hangingPunct="0">
        <a:spcBef>
          <a:spcPct val="0"/>
        </a:spcBef>
        <a:spcAft>
          <a:spcPct val="0"/>
        </a:spcAft>
        <a:defRPr sz="3800">
          <a:solidFill>
            <a:schemeClr val="bg1"/>
          </a:solidFill>
          <a:latin typeface="Franklin Gothic Demi" pitchFamily="34" charset="0"/>
          <a:ea typeface="ＭＳ Ｐゴシック" charset="-128"/>
        </a:defRPr>
      </a:lvl5pPr>
      <a:lvl6pPr marL="457200" algn="l" rtl="0" fontAlgn="base">
        <a:spcBef>
          <a:spcPct val="0"/>
        </a:spcBef>
        <a:spcAft>
          <a:spcPct val="0"/>
        </a:spcAft>
        <a:defRPr sz="3800">
          <a:solidFill>
            <a:schemeClr val="bg1"/>
          </a:solidFill>
          <a:latin typeface="Franklin Gothic Demi" pitchFamily="34" charset="0"/>
        </a:defRPr>
      </a:lvl6pPr>
      <a:lvl7pPr marL="914400" algn="l" rtl="0" fontAlgn="base">
        <a:spcBef>
          <a:spcPct val="0"/>
        </a:spcBef>
        <a:spcAft>
          <a:spcPct val="0"/>
        </a:spcAft>
        <a:defRPr sz="3800">
          <a:solidFill>
            <a:schemeClr val="bg1"/>
          </a:solidFill>
          <a:latin typeface="Franklin Gothic Demi" pitchFamily="34" charset="0"/>
        </a:defRPr>
      </a:lvl7pPr>
      <a:lvl8pPr marL="1371600" algn="l" rtl="0" fontAlgn="base">
        <a:spcBef>
          <a:spcPct val="0"/>
        </a:spcBef>
        <a:spcAft>
          <a:spcPct val="0"/>
        </a:spcAft>
        <a:defRPr sz="3800">
          <a:solidFill>
            <a:schemeClr val="bg1"/>
          </a:solidFill>
          <a:latin typeface="Franklin Gothic Demi" pitchFamily="34" charset="0"/>
        </a:defRPr>
      </a:lvl8pPr>
      <a:lvl9pPr marL="1828800" algn="l" rtl="0" fontAlgn="base">
        <a:spcBef>
          <a:spcPct val="0"/>
        </a:spcBef>
        <a:spcAft>
          <a:spcPct val="0"/>
        </a:spcAft>
        <a:defRPr sz="3800">
          <a:solidFill>
            <a:schemeClr val="bg1"/>
          </a:solidFill>
          <a:latin typeface="Franklin Gothic Dem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62626"/>
          </a:solidFill>
          <a:latin typeface="Franklin Gothic Book" pitchFamily="34" charset="0"/>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rgbClr val="262626"/>
          </a:solidFill>
          <a:latin typeface="Franklin Gothic Book" pitchFamily="34" charset="0"/>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262626"/>
          </a:solidFill>
          <a:latin typeface="Franklin Gothic Book" pitchFamily="34" charset="0"/>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mailto:cturrel@need.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youtube.com/watch?v=rzhzeA4VRSc&amp;feature=relat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04800"/>
            <a:ext cx="2486025" cy="1885950"/>
          </a:xfrm>
          <a:prstGeom prst="rect">
            <a:avLst/>
          </a:prstGeom>
        </p:spPr>
      </p:pic>
      <p:sp>
        <p:nvSpPr>
          <p:cNvPr id="3" name="TextBox 2"/>
          <p:cNvSpPr txBox="1"/>
          <p:nvPr/>
        </p:nvSpPr>
        <p:spPr>
          <a:xfrm>
            <a:off x="838200" y="1981200"/>
            <a:ext cx="7239000" cy="3416320"/>
          </a:xfrm>
          <a:prstGeom prst="rect">
            <a:avLst/>
          </a:prstGeom>
          <a:noFill/>
        </p:spPr>
        <p:txBody>
          <a:bodyPr wrap="square" rtlCol="0">
            <a:spAutoFit/>
          </a:bodyPr>
          <a:lstStyle/>
          <a:p>
            <a:pPr algn="ctr"/>
            <a:r>
              <a:rPr lang="en-US" sz="4800" b="1" dirty="0" smtClean="0">
                <a:latin typeface="Tahoma" pitchFamily="34" charset="0"/>
                <a:ea typeface="Tahoma" pitchFamily="34" charset="0"/>
                <a:cs typeface="Tahoma" pitchFamily="34" charset="0"/>
              </a:rPr>
              <a:t>Energy from the Sun Workshop</a:t>
            </a:r>
          </a:p>
          <a:p>
            <a:pPr algn="ctr"/>
            <a:endParaRPr lang="en-US" sz="4000" dirty="0">
              <a:latin typeface="Tahoma" pitchFamily="34" charset="0"/>
              <a:ea typeface="Tahoma" pitchFamily="34" charset="0"/>
              <a:cs typeface="Tahoma" pitchFamily="34" charset="0"/>
            </a:endParaRPr>
          </a:p>
          <a:p>
            <a:pPr algn="ctr"/>
            <a:r>
              <a:rPr lang="en-US" sz="4000" i="1" dirty="0" smtClean="0">
                <a:solidFill>
                  <a:schemeClr val="tx2"/>
                </a:solidFill>
                <a:latin typeface="Tahoma" pitchFamily="34" charset="0"/>
                <a:ea typeface="Tahoma" pitchFamily="34" charset="0"/>
                <a:cs typeface="Tahoma" pitchFamily="34" charset="0"/>
              </a:rPr>
              <a:t>Emerging Technologies and Current Solar Energy Research</a:t>
            </a:r>
            <a:endParaRPr lang="en-US" sz="4000" i="1"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696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a:t>
            </a:r>
            <a:r>
              <a:rPr lang="en-US" dirty="0" err="1" smtClean="0"/>
              <a:t>Photovoltaics</a:t>
            </a:r>
            <a:endParaRPr lang="en-US" dirty="0"/>
          </a:p>
        </p:txBody>
      </p:sp>
      <p:sp>
        <p:nvSpPr>
          <p:cNvPr id="3" name="Content Placeholder 2"/>
          <p:cNvSpPr>
            <a:spLocks noGrp="1"/>
          </p:cNvSpPr>
          <p:nvPr>
            <p:ph idx="1"/>
          </p:nvPr>
        </p:nvSpPr>
        <p:spPr>
          <a:xfrm>
            <a:off x="381000" y="1371600"/>
            <a:ext cx="8229600" cy="5257800"/>
          </a:xfrm>
        </p:spPr>
        <p:txBody>
          <a:bodyPr/>
          <a:lstStyle/>
          <a:p>
            <a:r>
              <a:rPr lang="en-US" dirty="0" smtClean="0"/>
              <a:t>First-generation (silicon)</a:t>
            </a:r>
          </a:p>
          <a:p>
            <a:pPr lvl="1"/>
            <a:r>
              <a:rPr lang="en-US" dirty="0" smtClean="0"/>
              <a:t>Thin c-Si via epitaxial growth</a:t>
            </a:r>
          </a:p>
          <a:p>
            <a:pPr lvl="1"/>
            <a:r>
              <a:rPr lang="en-US" dirty="0" smtClean="0"/>
              <a:t>Crystallized </a:t>
            </a:r>
            <a:r>
              <a:rPr lang="en-US" dirty="0" err="1" smtClean="0"/>
              <a:t>polysilicon</a:t>
            </a:r>
            <a:r>
              <a:rPr lang="en-US" dirty="0" smtClean="0"/>
              <a:t> layers</a:t>
            </a:r>
          </a:p>
          <a:p>
            <a:pPr lvl="1"/>
            <a:r>
              <a:rPr lang="en-US" dirty="0" err="1" smtClean="0"/>
              <a:t>Nanoscale</a:t>
            </a:r>
            <a:r>
              <a:rPr lang="en-US" dirty="0" smtClean="0"/>
              <a:t> silicon</a:t>
            </a:r>
          </a:p>
          <a:p>
            <a:r>
              <a:rPr lang="en-US" dirty="0" smtClean="0"/>
              <a:t>Second-generation (“thin film”)</a:t>
            </a:r>
          </a:p>
          <a:p>
            <a:pPr lvl="1"/>
            <a:r>
              <a:rPr lang="en-US" dirty="0" smtClean="0"/>
              <a:t>Less efficient, more flexible and less expensive than 1</a:t>
            </a:r>
            <a:r>
              <a:rPr lang="en-US" baseline="30000" dirty="0" smtClean="0"/>
              <a:t>st</a:t>
            </a:r>
            <a:r>
              <a:rPr lang="en-US" dirty="0" smtClean="0"/>
              <a:t> gen</a:t>
            </a:r>
          </a:p>
          <a:p>
            <a:pPr lvl="1"/>
            <a:r>
              <a:rPr lang="en-US" dirty="0" err="1" smtClean="0"/>
              <a:t>CdTe</a:t>
            </a:r>
            <a:r>
              <a:rPr lang="en-US" dirty="0" smtClean="0"/>
              <a:t> and CIGS</a:t>
            </a:r>
          </a:p>
          <a:p>
            <a:r>
              <a:rPr lang="en-US" dirty="0" smtClean="0"/>
              <a:t>Third-generation</a:t>
            </a:r>
          </a:p>
          <a:p>
            <a:pPr lvl="1"/>
            <a:r>
              <a:rPr lang="en-US" dirty="0" smtClean="0"/>
              <a:t>Solar ink, solar dye, conductive plastic</a:t>
            </a:r>
            <a:endParaRPr lang="en-US" dirty="0"/>
          </a:p>
        </p:txBody>
      </p:sp>
    </p:spTree>
    <p:extLst>
      <p:ext uri="{BB962C8B-B14F-4D97-AF65-F5344CB8AC3E}">
        <p14:creationId xmlns:p14="http://schemas.microsoft.com/office/powerpoint/2010/main" val="305398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3448" r="15173" b="16413"/>
          <a:stretch/>
        </p:blipFill>
        <p:spPr bwMode="auto">
          <a:xfrm>
            <a:off x="152400" y="228600"/>
            <a:ext cx="882796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2400" y="27432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57600" y="2438400"/>
            <a:ext cx="1219200" cy="1219200"/>
          </a:xfrm>
          <a:prstGeom prst="ellipse">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0" y="1790700"/>
            <a:ext cx="2438400" cy="25146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2800" y="304800"/>
            <a:ext cx="1828800" cy="56388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3065048">
            <a:off x="3352799" y="355135"/>
            <a:ext cx="1828800" cy="56388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220280">
            <a:off x="3499945" y="355135"/>
            <a:ext cx="1828800" cy="56388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1000" y="35814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91000" y="23622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05600" y="46482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81200" y="48768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91000" y="2286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257800" y="23622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48000" y="76200"/>
            <a:ext cx="15011400" cy="6629400"/>
          </a:xfrm>
          <a:prstGeom prst="ellipse">
            <a:avLst/>
          </a:prstGeom>
          <a:noFill/>
          <a:ln w="762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191000" y="58674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24600" y="12954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7504" y="1492332"/>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92335" y="39624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400792"/>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902105">
            <a:off x="-3048001" y="248654"/>
            <a:ext cx="15011400" cy="6629400"/>
          </a:xfrm>
          <a:prstGeom prst="ellipse">
            <a:avLst/>
          </a:prstGeom>
          <a:noFill/>
          <a:ln w="762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336220">
            <a:off x="-2743200" y="381000"/>
            <a:ext cx="15011400" cy="6629400"/>
          </a:xfrm>
          <a:prstGeom prst="ellipse">
            <a:avLst/>
          </a:prstGeom>
          <a:noFill/>
          <a:ln w="762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467600" y="4954595"/>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42291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4800" y="-457200"/>
            <a:ext cx="8077200" cy="7620000"/>
          </a:xfrm>
          <a:prstGeom prst="ellipse">
            <a:avLst/>
          </a:prstGeom>
          <a:noFill/>
          <a:ln w="762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38200" y="1219200"/>
            <a:ext cx="152400" cy="152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3448" r="15173" b="16413"/>
          <a:stretch/>
        </p:blipFill>
        <p:spPr bwMode="auto">
          <a:xfrm>
            <a:off x="152400" y="228600"/>
            <a:ext cx="882796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01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Flexible Thin-Film Photovoltaic</a:t>
            </a:r>
          </a:p>
        </p:txBody>
      </p:sp>
      <p:pic>
        <p:nvPicPr>
          <p:cNvPr id="76803" name="Picture 2" descr="Thin_Film_Flexible_Solar_PV_Installation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75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multijunc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
            <a:ext cx="28209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5"/>
          <p:cNvSpPr txBox="1">
            <a:spLocks/>
          </p:cNvSpPr>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Multi-junction Photovoltaics</a:t>
            </a:r>
          </a:p>
        </p:txBody>
      </p:sp>
      <p:pic>
        <p:nvPicPr>
          <p:cNvPr id="5122" name="Picture 2" descr="http://static.ddmcdn.com/gif/fil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52" y="18288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5952" y="1470713"/>
            <a:ext cx="1295400" cy="369332"/>
          </a:xfrm>
          <a:prstGeom prst="rect">
            <a:avLst/>
          </a:prstGeom>
          <a:noFill/>
        </p:spPr>
        <p:txBody>
          <a:bodyPr wrap="square" rtlCol="0">
            <a:spAutoFit/>
          </a:bodyPr>
          <a:lstStyle/>
          <a:p>
            <a:r>
              <a:rPr lang="en-US" dirty="0" smtClean="0"/>
              <a:t>Color Film</a:t>
            </a:r>
            <a:endParaRPr lang="en-US" dirty="0"/>
          </a:p>
        </p:txBody>
      </p:sp>
      <p:sp>
        <p:nvSpPr>
          <p:cNvPr id="3" name="TextBox 2"/>
          <p:cNvSpPr txBox="1"/>
          <p:nvPr/>
        </p:nvSpPr>
        <p:spPr>
          <a:xfrm>
            <a:off x="3090042" y="97221"/>
            <a:ext cx="1905000" cy="646331"/>
          </a:xfrm>
          <a:prstGeom prst="rect">
            <a:avLst/>
          </a:prstGeom>
          <a:noFill/>
        </p:spPr>
        <p:txBody>
          <a:bodyPr wrap="square" rtlCol="0">
            <a:spAutoFit/>
          </a:bodyPr>
          <a:lstStyle/>
          <a:p>
            <a:r>
              <a:rPr lang="en-US" dirty="0" smtClean="0"/>
              <a:t>Multi-junction photovoltaic cell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wTy29Z5L2a9H2mx71x99A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5"/>
          <p:cNvSpPr txBox="1">
            <a:spLocks/>
          </p:cNvSpPr>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Multi-junction Photovoltaics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MjCellSpectr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128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5"/>
          <p:cNvSpPr txBox="1">
            <a:spLocks/>
          </p:cNvSpPr>
          <p:nvPr/>
        </p:nvSpPr>
        <p:spPr>
          <a:xfrm>
            <a:off x="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Multi-junction Photovoltaics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rel.gov/ncpv/images/efficiency_ch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0" y="-100730"/>
            <a:ext cx="9133490" cy="61625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p:cNvSpPr txBox="1">
            <a:spLocks/>
          </p:cNvSpPr>
          <p:nvPr/>
        </p:nvSpPr>
        <p:spPr>
          <a:xfrm>
            <a:off x="-304800" y="5943600"/>
            <a:ext cx="9448800" cy="9144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Improved Efficiencies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Photovoltaic Electric Vehicle-to-Grid </a:t>
            </a:r>
          </a:p>
        </p:txBody>
      </p:sp>
      <p:pic>
        <p:nvPicPr>
          <p:cNvPr id="86019" name="Picture 2" descr="DH-VoltSolarChrg-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80676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Solar Technology Research</a:t>
            </a:r>
            <a:endParaRPr lang="en-US" dirty="0"/>
          </a:p>
        </p:txBody>
      </p:sp>
      <p:sp>
        <p:nvSpPr>
          <p:cNvPr id="3" name="Content Placeholder 2"/>
          <p:cNvSpPr>
            <a:spLocks noGrp="1"/>
          </p:cNvSpPr>
          <p:nvPr>
            <p:ph idx="1"/>
          </p:nvPr>
        </p:nvSpPr>
        <p:spPr/>
        <p:txBody>
          <a:bodyPr/>
          <a:lstStyle/>
          <a:p>
            <a:r>
              <a:rPr lang="en-US" dirty="0" smtClean="0"/>
              <a:t>Improve efficiency</a:t>
            </a:r>
          </a:p>
          <a:p>
            <a:r>
              <a:rPr lang="en-US" dirty="0" smtClean="0"/>
              <a:t>Improve overall cost and cost-per-kWh</a:t>
            </a:r>
          </a:p>
          <a:p>
            <a:r>
              <a:rPr lang="en-US" dirty="0" smtClean="0"/>
              <a:t>Reduce impact of materials used</a:t>
            </a:r>
          </a:p>
          <a:p>
            <a:r>
              <a:rPr lang="en-US" dirty="0" smtClean="0"/>
              <a:t>Improve viability in less sunny conditions</a:t>
            </a:r>
            <a:endParaRPr lang="en-US" dirty="0"/>
          </a:p>
        </p:txBody>
      </p:sp>
    </p:spTree>
    <p:extLst>
      <p:ext uri="{BB962C8B-B14F-4D97-AF65-F5344CB8AC3E}">
        <p14:creationId xmlns:p14="http://schemas.microsoft.com/office/powerpoint/2010/main" val="22514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dirty="0" smtClean="0">
                <a:solidFill>
                  <a:schemeClr val="bg1"/>
                </a:solidFill>
                <a:latin typeface="Franklin Gothic Demi" pitchFamily="34" charset="0"/>
              </a:rPr>
              <a:t>Space-based Solar </a:t>
            </a:r>
            <a:r>
              <a:rPr lang="en-US" sz="3800" dirty="0" err="1" smtClean="0">
                <a:solidFill>
                  <a:schemeClr val="bg1"/>
                </a:solidFill>
                <a:latin typeface="Franklin Gothic Demi" pitchFamily="34" charset="0"/>
              </a:rPr>
              <a:t>Photovoltaics</a:t>
            </a:r>
            <a:endParaRPr lang="en-US" sz="3800" dirty="0" smtClean="0">
              <a:solidFill>
                <a:schemeClr val="bg1"/>
              </a:solidFill>
              <a:latin typeface="Franklin Gothic Dem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80000" cy="3810000"/>
          </a:xfrm>
          <a:prstGeom prst="rect">
            <a:avLst/>
          </a:prstGeom>
        </p:spPr>
      </p:pic>
      <p:pic>
        <p:nvPicPr>
          <p:cNvPr id="6146" name="Picture 2" descr="http://marsrover.nasa.gov/mission/images/rover1_detail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224" y="1905000"/>
            <a:ext cx="4762500" cy="4067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smtClean="0"/>
              <a:t>If you have questions, we have answers:</a:t>
            </a:r>
          </a:p>
          <a:p>
            <a:r>
              <a:rPr lang="en-US" dirty="0" smtClean="0"/>
              <a:t>www.need.org – our website</a:t>
            </a:r>
            <a:endParaRPr lang="en-US" dirty="0" smtClean="0">
              <a:hlinkClick r:id=""/>
            </a:endParaRPr>
          </a:p>
          <a:p>
            <a:r>
              <a:rPr lang="en-US" dirty="0" smtClean="0">
                <a:hlinkClick r:id=""/>
              </a:rPr>
              <a:t>info@need.org</a:t>
            </a:r>
            <a:r>
              <a:rPr lang="en-US" dirty="0" smtClean="0"/>
              <a:t> – questions about NEED</a:t>
            </a:r>
          </a:p>
          <a:p>
            <a:r>
              <a:rPr lang="en-US" dirty="0" smtClean="0">
                <a:hlinkClick r:id="rId3"/>
              </a:rPr>
              <a:t>cturrel@need.org</a:t>
            </a:r>
            <a:r>
              <a:rPr lang="en-US" dirty="0" smtClean="0"/>
              <a:t> – questions about this workshop</a:t>
            </a:r>
          </a:p>
          <a:p>
            <a:r>
              <a:rPr lang="en-US" dirty="0" smtClean="0"/>
              <a:t>1-800-875-5029 – NEED main office phone number</a:t>
            </a:r>
            <a:endParaRPr lang="en-US" dirty="0"/>
          </a:p>
        </p:txBody>
      </p:sp>
    </p:spTree>
    <p:extLst>
      <p:ext uri="{BB962C8B-B14F-4D97-AF65-F5344CB8AC3E}">
        <p14:creationId xmlns:p14="http://schemas.microsoft.com/office/powerpoint/2010/main" val="19594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Areas of Research and New Technology</a:t>
            </a:r>
            <a:endParaRPr lang="en-US" dirty="0"/>
          </a:p>
        </p:txBody>
      </p:sp>
      <p:sp>
        <p:nvSpPr>
          <p:cNvPr id="4" name="Content Placeholder 3"/>
          <p:cNvSpPr>
            <a:spLocks noGrp="1"/>
          </p:cNvSpPr>
          <p:nvPr>
            <p:ph idx="1"/>
          </p:nvPr>
        </p:nvSpPr>
        <p:spPr/>
        <p:txBody>
          <a:bodyPr/>
          <a:lstStyle/>
          <a:p>
            <a:r>
              <a:rPr lang="en-US" dirty="0" smtClean="0"/>
              <a:t>Passive solar heating</a:t>
            </a:r>
          </a:p>
          <a:p>
            <a:r>
              <a:rPr lang="en-US" dirty="0" smtClean="0"/>
              <a:t>Active solar water heating</a:t>
            </a:r>
          </a:p>
          <a:p>
            <a:r>
              <a:rPr lang="en-US" dirty="0" smtClean="0"/>
              <a:t>Electrical power generation</a:t>
            </a:r>
          </a:p>
          <a:p>
            <a:pPr lvl="1"/>
            <a:r>
              <a:rPr lang="en-US" dirty="0" smtClean="0"/>
              <a:t>Concentrated solar</a:t>
            </a:r>
          </a:p>
          <a:p>
            <a:pPr lvl="1"/>
            <a:r>
              <a:rPr lang="en-US" dirty="0" err="1"/>
              <a:t>P</a:t>
            </a:r>
            <a:r>
              <a:rPr lang="en-US" dirty="0" err="1" smtClean="0"/>
              <a:t>hotovoltaics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Technologies</a:t>
            </a:r>
            <a:endParaRPr lang="en-US" dirty="0"/>
          </a:p>
        </p:txBody>
      </p:sp>
      <p:sp>
        <p:nvSpPr>
          <p:cNvPr id="4" name="Content Placeholder 2"/>
          <p:cNvSpPr>
            <a:spLocks noGrp="1"/>
          </p:cNvSpPr>
          <p:nvPr>
            <p:ph idx="1"/>
          </p:nvPr>
        </p:nvSpPr>
        <p:spPr>
          <a:xfrm>
            <a:off x="457200" y="1600200"/>
            <a:ext cx="8229600" cy="4953000"/>
          </a:xfrm>
        </p:spPr>
        <p:txBody>
          <a:bodyPr/>
          <a:lstStyle/>
          <a:p>
            <a:pPr eaLnBrk="1" hangingPunct="1"/>
            <a:r>
              <a:rPr lang="en-US" sz="3000" dirty="0"/>
              <a:t>Solar Thermal Vacuum Tubes</a:t>
            </a:r>
          </a:p>
          <a:p>
            <a:pPr eaLnBrk="1" hangingPunct="1"/>
            <a:r>
              <a:rPr lang="en-US" sz="3000" dirty="0" smtClean="0"/>
              <a:t>Solar </a:t>
            </a:r>
            <a:r>
              <a:rPr lang="en-US" sz="3000" dirty="0"/>
              <a:t>Thermal Troughs</a:t>
            </a:r>
          </a:p>
          <a:p>
            <a:pPr eaLnBrk="1" hangingPunct="1"/>
            <a:r>
              <a:rPr lang="en-US" sz="3000" dirty="0"/>
              <a:t>Solar </a:t>
            </a:r>
            <a:r>
              <a:rPr lang="en-US" sz="3000" dirty="0" err="1"/>
              <a:t>Stirling</a:t>
            </a:r>
            <a:r>
              <a:rPr lang="en-US" sz="3000" dirty="0"/>
              <a:t> Engines</a:t>
            </a:r>
          </a:p>
          <a:p>
            <a:pPr eaLnBrk="1" hangingPunct="1"/>
            <a:r>
              <a:rPr lang="en-US" sz="3000" dirty="0" smtClean="0"/>
              <a:t>Tracking </a:t>
            </a:r>
            <a:r>
              <a:rPr lang="en-US" sz="3000" dirty="0"/>
              <a:t>Solar Heliostats</a:t>
            </a:r>
          </a:p>
          <a:p>
            <a:pPr eaLnBrk="1" hangingPunct="1"/>
            <a:r>
              <a:rPr lang="en-US" sz="3000" dirty="0" smtClean="0"/>
              <a:t>Thin-film </a:t>
            </a:r>
            <a:r>
              <a:rPr lang="en-US" sz="3000" dirty="0"/>
              <a:t>Flexible </a:t>
            </a:r>
            <a:r>
              <a:rPr lang="en-US" sz="3000" dirty="0" err="1"/>
              <a:t>Photovoltaics</a:t>
            </a:r>
            <a:endParaRPr lang="en-US" sz="3000" dirty="0"/>
          </a:p>
          <a:p>
            <a:pPr eaLnBrk="1" hangingPunct="1"/>
            <a:r>
              <a:rPr lang="en-US" sz="3000" dirty="0" smtClean="0"/>
              <a:t>Multi-junction </a:t>
            </a:r>
            <a:r>
              <a:rPr lang="en-US" sz="3000" dirty="0" err="1"/>
              <a:t>Photovoltaics</a:t>
            </a:r>
            <a:endParaRPr lang="en-US" sz="3000" dirty="0"/>
          </a:p>
          <a:p>
            <a:pPr eaLnBrk="1" hangingPunct="1"/>
            <a:r>
              <a:rPr lang="en-US" sz="3000" dirty="0" smtClean="0"/>
              <a:t>Vehicle-to-Grid </a:t>
            </a:r>
            <a:r>
              <a:rPr lang="en-US" sz="3000" dirty="0"/>
              <a:t>Technologies</a:t>
            </a:r>
          </a:p>
          <a:p>
            <a:pPr eaLnBrk="1" hangingPunct="1"/>
            <a:r>
              <a:rPr lang="en-US" sz="3000" dirty="0" smtClean="0"/>
              <a:t>Space-based </a:t>
            </a:r>
            <a:r>
              <a:rPr lang="en-US" sz="3000" dirty="0" err="1" smtClean="0"/>
              <a:t>Photovoltaics</a:t>
            </a:r>
            <a:endParaRPr lang="en-US" sz="3000" dirty="0" smtClean="0"/>
          </a:p>
          <a:p>
            <a:endParaRPr lang="en-US" dirty="0"/>
          </a:p>
        </p:txBody>
      </p:sp>
    </p:spTree>
    <p:extLst>
      <p:ext uri="{BB962C8B-B14F-4D97-AF65-F5344CB8AC3E}">
        <p14:creationId xmlns:p14="http://schemas.microsoft.com/office/powerpoint/2010/main" val="1327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Solar Vacuum Tubes (water heating)</a:t>
            </a:r>
          </a:p>
        </p:txBody>
      </p:sp>
      <p:pic>
        <p:nvPicPr>
          <p:cNvPr id="73731" name="Picture 2" descr="VacuumTub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Trough Concentration (Kramer Junc.)</a:t>
            </a:r>
          </a:p>
        </p:txBody>
      </p:sp>
      <p:pic>
        <p:nvPicPr>
          <p:cNvPr id="72707" name="Picture 2" descr="Kramer_Junction_troug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742363"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Concentrated Photovoltaics</a:t>
            </a:r>
          </a:p>
        </p:txBody>
      </p:sp>
      <p:pic>
        <p:nvPicPr>
          <p:cNvPr id="74755" name="Picture 3" descr="concentratedphotovoltai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Solar Stirling Engine</a:t>
            </a:r>
          </a:p>
        </p:txBody>
      </p:sp>
      <p:pic>
        <p:nvPicPr>
          <p:cNvPr id="82947" name="Picture 2" descr="SolarStirl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388"/>
            <a:ext cx="7620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ction Button: Movie 2">
            <a:hlinkClick r:id="rId4" highlightClick="1"/>
          </p:cNvPr>
          <p:cNvSpPr/>
          <p:nvPr/>
        </p:nvSpPr>
        <p:spPr>
          <a:xfrm>
            <a:off x="152400" y="4572000"/>
            <a:ext cx="1219200" cy="990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57150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lIns="548640" rIns="0" anchor="ctr">
            <a:norm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3800" smtClean="0">
                <a:solidFill>
                  <a:schemeClr val="bg1"/>
                </a:solidFill>
                <a:latin typeface="Franklin Gothic Demi" pitchFamily="34" charset="0"/>
              </a:rPr>
              <a:t>Tracking Photovoltaic Heliostats</a:t>
            </a:r>
          </a:p>
        </p:txBody>
      </p:sp>
      <p:pic>
        <p:nvPicPr>
          <p:cNvPr id="75779" name="Picture 2" descr="tracker-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4783</TotalTime>
  <Words>1564</Words>
  <Application>Microsoft Office PowerPoint</Application>
  <PresentationFormat>On-screen Show (4:3)</PresentationFormat>
  <Paragraphs>129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NEED</vt:lpstr>
      <vt:lpstr>PowerPoint Presentation</vt:lpstr>
      <vt:lpstr>Goals of Solar Technology Research</vt:lpstr>
      <vt:lpstr>Areas of Research and New Technology</vt:lpstr>
      <vt:lpstr>Newer Technologies</vt:lpstr>
      <vt:lpstr>PowerPoint Presentation</vt:lpstr>
      <vt:lpstr>PowerPoint Presentation</vt:lpstr>
      <vt:lpstr>PowerPoint Presentation</vt:lpstr>
      <vt:lpstr>PowerPoint Presentation</vt:lpstr>
      <vt:lpstr>PowerPoint Presentation</vt:lpstr>
      <vt:lpstr>Improving Photovoltaics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Rhoda</dc:creator>
  <cp:lastModifiedBy>Caryn</cp:lastModifiedBy>
  <cp:revision>239</cp:revision>
  <cp:lastPrinted>2012-06-28T16:50:31Z</cp:lastPrinted>
  <dcterms:created xsi:type="dcterms:W3CDTF">2011-06-22T17:33:58Z</dcterms:created>
  <dcterms:modified xsi:type="dcterms:W3CDTF">2012-07-09T17:14:39Z</dcterms:modified>
</cp:coreProperties>
</file>