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
  </p:notesMasterIdLst>
  <p:handoutMasterIdLst>
    <p:handoutMasterId r:id="rId6"/>
  </p:handoutMasterIdLst>
  <p:sldIdLst>
    <p:sldId id="331" r:id="rId3"/>
    <p:sldId id="338" r:id="rId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333300"/>
    <a:srgbClr val="FFCC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6" autoAdjust="0"/>
    <p:restoredTop sz="83362" autoAdjust="0"/>
  </p:normalViewPr>
  <p:slideViewPr>
    <p:cSldViewPr>
      <p:cViewPr>
        <p:scale>
          <a:sx n="75" d="100"/>
          <a:sy n="75" d="100"/>
        </p:scale>
        <p:origin x="-31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D4AF9A-D0E5-5848-8BE5-EA09360C3F01}" type="datetimeFigureOut">
              <a:rPr lang="en-US" smtClean="0"/>
              <a:t>4/10/14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26FD4-EFB3-2A4C-8CDF-720E7E9C0B55}" type="slidenum">
              <a:rPr lang="en-US" smtClean="0"/>
              <a:t>‹#›</a:t>
            </a:fld>
            <a:endParaRPr lang="en-US"/>
          </a:p>
        </p:txBody>
      </p:sp>
    </p:spTree>
    <p:extLst>
      <p:ext uri="{BB962C8B-B14F-4D97-AF65-F5344CB8AC3E}">
        <p14:creationId xmlns:p14="http://schemas.microsoft.com/office/powerpoint/2010/main" val="1268617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AD1EF1-9AD8-CF41-876D-F00EE2CFF474}" type="datetimeFigureOut">
              <a:rPr lang="en-US" smtClean="0"/>
              <a:t>4/10/14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C3B3B4-D76E-0D4B-9246-A81E639B3F1D}" type="slidenum">
              <a:rPr lang="en-US" smtClean="0"/>
              <a:t>‹#›</a:t>
            </a:fld>
            <a:endParaRPr lang="en-US"/>
          </a:p>
        </p:txBody>
      </p:sp>
    </p:spTree>
    <p:extLst>
      <p:ext uri="{BB962C8B-B14F-4D97-AF65-F5344CB8AC3E}">
        <p14:creationId xmlns:p14="http://schemas.microsoft.com/office/powerpoint/2010/main" val="26664177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r>
              <a:rPr lang="en-US" baseline="0" dirty="0" err="1" smtClean="0"/>
              <a:t>NASAWavelength.org</a:t>
            </a:r>
            <a:r>
              <a:rPr lang="en-US" baseline="0" dirty="0" smtClean="0"/>
              <a:t> is a peer-reviewed (reviewed by scientists and educators) collection of over 2,000 NASA Earth and space science education resources. Our target audience is educators at all levels – K-12, higher education and educators in out-of-school programs.  </a:t>
            </a:r>
          </a:p>
          <a:p>
            <a:endParaRPr lang="en-US" baseline="0" dirty="0" smtClean="0"/>
          </a:p>
          <a:p>
            <a:r>
              <a:rPr lang="en-US" baseline="0" dirty="0" smtClean="0"/>
              <a:t>When you go to the Wavelength home page (</a:t>
            </a:r>
            <a:r>
              <a:rPr lang="en-US" baseline="0" dirty="0" err="1" smtClean="0"/>
              <a:t>NASAWavelength.org</a:t>
            </a:r>
            <a:r>
              <a:rPr lang="en-US" baseline="0" dirty="0" smtClean="0"/>
              <a:t>), you’ll immediately see the kinds of resources that are in the collection and multiple pathways through the collection.  At the top are banners for featured collections (rotates between 4 featured collections that are related to current events (here you see a banner for Solar Week – takes you to the collection of Solar Wee activities in Wavelength), or topics of current interest (e.g., we featured resources related to comets when Comet ISON was visible, resources for girls and STEM during Women’s History Month, or educational resources related to hurricanes during the spring or early fall when hurricane season starts or at the beginning of the school year).  At the top right – you can browse the collection by broad topic or audience, or enter a keyword or phrase. </a:t>
            </a:r>
          </a:p>
          <a:p>
            <a:endParaRPr lang="en-US" baseline="0" dirty="0" smtClean="0"/>
          </a:p>
          <a:p>
            <a:r>
              <a:rPr lang="en-US" baseline="0" dirty="0" err="1" smtClean="0"/>
              <a:t>Mousing</a:t>
            </a:r>
            <a:r>
              <a:rPr lang="en-US" baseline="0" dirty="0" smtClean="0"/>
              <a:t> over the “Audience Bubble” in the middle of the page shows the number of items in the collection for that level, or clicking on the bubble brings up a list of resources that you can then apply several filters to narrow down your search (e.g., topic, resource type, instructional strategy, materials cost).  You can also see featured lists of collections that users have created and featured products from the collection.  </a:t>
            </a:r>
          </a:p>
          <a:p>
            <a:endParaRPr lang="en-US" baseline="0" dirty="0" smtClean="0"/>
          </a:p>
          <a:p>
            <a:r>
              <a:rPr lang="en-US" baseline="0" dirty="0" smtClean="0"/>
              <a:t>At the bottom of the page are links to the broader NASA family of resources- NASA Apps, NASA Science Casts (short 2-4 min videos on current science topics, NASA </a:t>
            </a:r>
            <a:r>
              <a:rPr lang="en-US" baseline="0" dirty="0" err="1" smtClean="0"/>
              <a:t>eCips</a:t>
            </a:r>
            <a:r>
              <a:rPr lang="en-US" baseline="0" dirty="0" smtClean="0"/>
              <a:t> (additional videos with separate versions for elementary, middle and high schools students).  In the bottom right is our blog, launched March 15, 2014, where we can talk in more depth about educational resources and projects where you can get involved.  A recent post looked at finding and supporting the “E” in STEM – resources in NASA Wavelength to support Next Generation Science Standards and engineering.  </a:t>
            </a:r>
          </a:p>
          <a:p>
            <a:endParaRPr lang="en-US" baseline="0" dirty="0" smtClean="0"/>
          </a:p>
          <a:p>
            <a:r>
              <a:rPr lang="en-US" baseline="0" dirty="0" smtClean="0"/>
              <a:t>Resources in the collection are all aligned to standards – AAAS Benchmarks for science literacy.  Clicking on the list to </a:t>
            </a:r>
            <a:r>
              <a:rPr lang="en-US" baseline="0" dirty="0" err="1" smtClean="0"/>
              <a:t>strandmaps</a:t>
            </a:r>
            <a:r>
              <a:rPr lang="en-US" baseline="0" dirty="0" smtClean="0"/>
              <a:t> in the top navigation bar takes you to a landing page where you can browse the collection by AAAS </a:t>
            </a:r>
            <a:r>
              <a:rPr lang="en-US" baseline="0" dirty="0" err="1" smtClean="0"/>
              <a:t>Strandmaps</a:t>
            </a:r>
            <a:r>
              <a:rPr lang="en-US" baseline="0" dirty="0" smtClean="0"/>
              <a:t> for Science Literacy.  You’ll also find in the top </a:t>
            </a:r>
            <a:r>
              <a:rPr lang="en-US" baseline="0" dirty="0" err="1" smtClean="0"/>
              <a:t>nav</a:t>
            </a:r>
            <a:r>
              <a:rPr lang="en-US" baseline="0" dirty="0" smtClean="0"/>
              <a:t> bar links to “News and Current Events” (calendar of upcoming events like workshops) and to a section on “Data and Images” where you can find resources to supplement instruction at all levels – from introductory resources that require no special tools or software, to full research datasets for higher education.</a:t>
            </a:r>
            <a:endParaRPr lang="en-US" dirty="0"/>
          </a:p>
        </p:txBody>
      </p:sp>
      <p:sp>
        <p:nvSpPr>
          <p:cNvPr id="4" name="Slide Number Placeholder 3"/>
          <p:cNvSpPr>
            <a:spLocks noGrp="1"/>
          </p:cNvSpPr>
          <p:nvPr>
            <p:ph type="sldNum" sz="quarter" idx="10"/>
          </p:nvPr>
        </p:nvSpPr>
        <p:spPr/>
        <p:txBody>
          <a:bodyPr/>
          <a:lstStyle/>
          <a:p>
            <a:fld id="{ABC3B3B4-D76E-0D4B-9246-A81E639B3F1D}"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2406641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Visit </a:t>
            </a:r>
            <a:r>
              <a:rPr lang="en-US" dirty="0" err="1" smtClean="0"/>
              <a:t>NASAWavelength</a:t>
            </a:r>
            <a:r>
              <a:rPr lang="en-US" dirty="0" smtClean="0"/>
              <a:t> and follow us on our social media accounts on Twitter (@</a:t>
            </a:r>
            <a:r>
              <a:rPr lang="en-US" dirty="0" err="1" smtClean="0"/>
              <a:t>NASAWavelength</a:t>
            </a:r>
            <a:r>
              <a:rPr lang="en-US" dirty="0" smtClean="0"/>
              <a:t>) or Facebook,</a:t>
            </a:r>
            <a:r>
              <a:rPr lang="en-US" baseline="0" dirty="0" smtClean="0"/>
              <a:t> to learn about the latest NASA resources, projects and activities where you can get involved.  </a:t>
            </a:r>
            <a:endParaRPr lang="en-US" dirty="0"/>
          </a:p>
        </p:txBody>
      </p:sp>
      <p:sp>
        <p:nvSpPr>
          <p:cNvPr id="4" name="Slide Number Placeholder 3"/>
          <p:cNvSpPr>
            <a:spLocks noGrp="1"/>
          </p:cNvSpPr>
          <p:nvPr>
            <p:ph type="sldNum" sz="quarter" idx="10"/>
          </p:nvPr>
        </p:nvSpPr>
        <p:spPr/>
        <p:txBody>
          <a:bodyPr/>
          <a:lstStyle/>
          <a:p>
            <a:fld id="{ABC3B3B4-D76E-0D4B-9246-A81E639B3F1D}" type="slidenum">
              <a:rPr lang="en-US" smtClean="0"/>
              <a:t>2</a:t>
            </a:fld>
            <a:endParaRPr lang="en-US"/>
          </a:p>
        </p:txBody>
      </p:sp>
    </p:spTree>
    <p:extLst>
      <p:ext uri="{BB962C8B-B14F-4D97-AF65-F5344CB8AC3E}">
        <p14:creationId xmlns:p14="http://schemas.microsoft.com/office/powerpoint/2010/main" val="1646385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63E885-BC59-43E3-AEBC-05E54D3F9BCE}" type="datetimeFigureOut">
              <a:rPr lang="zh-CN" altLang="en-US" smtClean="0"/>
              <a:pPr/>
              <a:t>4/10/14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172CFE-E9F5-413C-AC88-A45B755BE03C}" type="slidenum">
              <a:rPr lang="zh-CN" altLang="en-US" smtClean="0"/>
              <a:pPr/>
              <a:t>‹#›</a:t>
            </a:fld>
            <a:endParaRPr lang="zh-CN" altLang="en-US"/>
          </a:p>
        </p:txBody>
      </p:sp>
    </p:spTree>
    <p:extLst>
      <p:ext uri="{BB962C8B-B14F-4D97-AF65-F5344CB8AC3E}">
        <p14:creationId xmlns:p14="http://schemas.microsoft.com/office/powerpoint/2010/main" val="237144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3E885-BC59-43E3-AEBC-05E54D3F9BCE}" type="datetimeFigureOut">
              <a:rPr lang="zh-CN" altLang="en-US" smtClean="0"/>
              <a:pPr/>
              <a:t>4/10/14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172CFE-E9F5-413C-AC88-A45B755BE03C}" type="slidenum">
              <a:rPr lang="zh-CN" altLang="en-US" smtClean="0"/>
              <a:pPr/>
              <a:t>‹#›</a:t>
            </a:fld>
            <a:endParaRPr lang="zh-CN" altLang="en-US"/>
          </a:p>
        </p:txBody>
      </p:sp>
    </p:spTree>
    <p:extLst>
      <p:ext uri="{BB962C8B-B14F-4D97-AF65-F5344CB8AC3E}">
        <p14:creationId xmlns:p14="http://schemas.microsoft.com/office/powerpoint/2010/main" val="71970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3E885-BC59-43E3-AEBC-05E54D3F9BCE}" type="datetimeFigureOut">
              <a:rPr lang="zh-CN" altLang="en-US" smtClean="0"/>
              <a:pPr/>
              <a:t>4/10/14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172CFE-E9F5-413C-AC88-A45B755BE03C}" type="slidenum">
              <a:rPr lang="zh-CN" altLang="en-US" smtClean="0"/>
              <a:pPr/>
              <a:t>‹#›</a:t>
            </a:fld>
            <a:endParaRPr lang="zh-CN" altLang="en-US"/>
          </a:p>
        </p:txBody>
      </p:sp>
    </p:spTree>
    <p:extLst>
      <p:ext uri="{BB962C8B-B14F-4D97-AF65-F5344CB8AC3E}">
        <p14:creationId xmlns:p14="http://schemas.microsoft.com/office/powerpoint/2010/main" val="2308976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63501"/>
            <a:ext cx="7772400" cy="1470025"/>
          </a:xfrm>
        </p:spPr>
        <p:txBody>
          <a:bodyPr/>
          <a:lstStyle>
            <a:lvl1pPr>
              <a:defRPr b="0">
                <a:solidFill>
                  <a:schemeClr val="bg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57290" y="1500174"/>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B63E885-BC59-43E3-AEBC-05E54D3F9BCE}" type="datetimeFigureOut">
              <a:rPr lang="zh-CN" altLang="en-US" smtClean="0">
                <a:solidFill>
                  <a:prstClr val="black">
                    <a:tint val="75000"/>
                  </a:prstClr>
                </a:solidFill>
                <a:latin typeface="Calibri"/>
                <a:ea typeface="宋体"/>
              </a:rPr>
              <a:pPr/>
              <a:t>4/10/14</a:t>
            </a:fld>
            <a:endParaRPr lang="zh-CN" altLang="en-US">
              <a:solidFill>
                <a:prstClr val="black">
                  <a:tint val="75000"/>
                </a:prstClr>
              </a:solidFill>
              <a:latin typeface="Calibri"/>
              <a:ea typeface="宋体"/>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latin typeface="Calibri"/>
              <a:ea typeface="宋体"/>
            </a:endParaRPr>
          </a:p>
        </p:txBody>
      </p:sp>
      <p:sp>
        <p:nvSpPr>
          <p:cNvPr id="6" name="灯片编号占位符 5"/>
          <p:cNvSpPr>
            <a:spLocks noGrp="1"/>
          </p:cNvSpPr>
          <p:nvPr>
            <p:ph type="sldNum" sz="quarter" idx="12"/>
          </p:nvPr>
        </p:nvSpPr>
        <p:spPr/>
        <p:txBody>
          <a:bodyPr/>
          <a:lstStyle/>
          <a:p>
            <a:fld id="{32172CFE-E9F5-413C-AC88-A45B755BE03C}" type="slidenum">
              <a:rPr lang="zh-CN" altLang="en-US" smtClean="0">
                <a:solidFill>
                  <a:prstClr val="black">
                    <a:tint val="75000"/>
                  </a:prstClr>
                </a:solidFill>
                <a:latin typeface="Calibri"/>
                <a:ea typeface="宋体"/>
              </a:rPr>
              <a:pPr/>
              <a:t>‹#›</a:t>
            </a:fld>
            <a:endParaRPr lang="zh-CN" altLang="en-US">
              <a:solidFill>
                <a:prstClr val="black">
                  <a:tint val="75000"/>
                </a:prstClr>
              </a:solidFill>
              <a:latin typeface="Calibri"/>
              <a:ea typeface="宋体"/>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B63E885-BC59-43E3-AEBC-05E54D3F9BCE}" type="datetimeFigureOut">
              <a:rPr lang="zh-CN" altLang="en-US" smtClean="0">
                <a:solidFill>
                  <a:prstClr val="black">
                    <a:tint val="75000"/>
                  </a:prstClr>
                </a:solidFill>
                <a:latin typeface="Calibri"/>
                <a:ea typeface="宋体"/>
              </a:rPr>
              <a:pPr/>
              <a:t>4/10/14</a:t>
            </a:fld>
            <a:endParaRPr lang="zh-CN" altLang="en-US">
              <a:solidFill>
                <a:prstClr val="black">
                  <a:tint val="75000"/>
                </a:prstClr>
              </a:solidFill>
              <a:latin typeface="Calibri"/>
              <a:ea typeface="宋体"/>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latin typeface="Calibri"/>
              <a:ea typeface="宋体"/>
            </a:endParaRPr>
          </a:p>
        </p:txBody>
      </p:sp>
      <p:sp>
        <p:nvSpPr>
          <p:cNvPr id="6" name="灯片编号占位符 5"/>
          <p:cNvSpPr>
            <a:spLocks noGrp="1"/>
          </p:cNvSpPr>
          <p:nvPr>
            <p:ph type="sldNum" sz="quarter" idx="12"/>
          </p:nvPr>
        </p:nvSpPr>
        <p:spPr/>
        <p:txBody>
          <a:bodyPr/>
          <a:lstStyle/>
          <a:p>
            <a:fld id="{32172CFE-E9F5-413C-AC88-A45B755BE03C}" type="slidenum">
              <a:rPr lang="zh-CN" altLang="en-US" smtClean="0">
                <a:solidFill>
                  <a:prstClr val="black">
                    <a:tint val="75000"/>
                  </a:prstClr>
                </a:solidFill>
                <a:latin typeface="Calibri"/>
                <a:ea typeface="宋体"/>
              </a:rPr>
              <a:pPr/>
              <a:t>‹#›</a:t>
            </a:fld>
            <a:endParaRPr lang="zh-CN" altLang="en-US">
              <a:solidFill>
                <a:prstClr val="black">
                  <a:tint val="75000"/>
                </a:prstClr>
              </a:solidFill>
              <a:latin typeface="Calibri"/>
              <a:ea typeface="宋体"/>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42910" y="1500187"/>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42910" y="0"/>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B63E885-BC59-43E3-AEBC-05E54D3F9BCE}" type="datetimeFigureOut">
              <a:rPr lang="zh-CN" altLang="en-US" smtClean="0">
                <a:solidFill>
                  <a:prstClr val="black">
                    <a:tint val="75000"/>
                  </a:prstClr>
                </a:solidFill>
                <a:latin typeface="Calibri"/>
                <a:ea typeface="宋体"/>
              </a:rPr>
              <a:pPr/>
              <a:t>4/10/14</a:t>
            </a:fld>
            <a:endParaRPr lang="zh-CN" altLang="en-US">
              <a:solidFill>
                <a:prstClr val="black">
                  <a:tint val="75000"/>
                </a:prstClr>
              </a:solidFill>
              <a:latin typeface="Calibri"/>
              <a:ea typeface="宋体"/>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latin typeface="Calibri"/>
              <a:ea typeface="宋体"/>
            </a:endParaRPr>
          </a:p>
        </p:txBody>
      </p:sp>
      <p:sp>
        <p:nvSpPr>
          <p:cNvPr id="6" name="灯片编号占位符 5"/>
          <p:cNvSpPr>
            <a:spLocks noGrp="1"/>
          </p:cNvSpPr>
          <p:nvPr>
            <p:ph type="sldNum" sz="quarter" idx="12"/>
          </p:nvPr>
        </p:nvSpPr>
        <p:spPr/>
        <p:txBody>
          <a:bodyPr/>
          <a:lstStyle/>
          <a:p>
            <a:fld id="{32172CFE-E9F5-413C-AC88-A45B755BE03C}" type="slidenum">
              <a:rPr lang="zh-CN" altLang="en-US" smtClean="0">
                <a:solidFill>
                  <a:prstClr val="black">
                    <a:tint val="75000"/>
                  </a:prstClr>
                </a:solidFill>
                <a:latin typeface="Calibri"/>
                <a:ea typeface="宋体"/>
              </a:rPr>
              <a:pPr/>
              <a:t>‹#›</a:t>
            </a:fld>
            <a:endParaRPr lang="zh-CN" altLang="en-US">
              <a:solidFill>
                <a:prstClr val="black">
                  <a:tint val="75000"/>
                </a:prstClr>
              </a:solidFill>
              <a:latin typeface="Calibri"/>
              <a:ea typeface="宋体"/>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B63E885-BC59-43E3-AEBC-05E54D3F9BCE}" type="datetimeFigureOut">
              <a:rPr lang="zh-CN" altLang="en-US" smtClean="0">
                <a:solidFill>
                  <a:prstClr val="black">
                    <a:tint val="75000"/>
                  </a:prstClr>
                </a:solidFill>
                <a:latin typeface="Calibri"/>
                <a:ea typeface="宋体"/>
              </a:rPr>
              <a:pPr/>
              <a:t>4/10/14</a:t>
            </a:fld>
            <a:endParaRPr lang="zh-CN" altLang="en-US">
              <a:solidFill>
                <a:prstClr val="black">
                  <a:tint val="75000"/>
                </a:prstClr>
              </a:solidFill>
              <a:latin typeface="Calibri"/>
              <a:ea typeface="宋体"/>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latin typeface="Calibri"/>
              <a:ea typeface="宋体"/>
            </a:endParaRPr>
          </a:p>
        </p:txBody>
      </p:sp>
      <p:sp>
        <p:nvSpPr>
          <p:cNvPr id="7" name="灯片编号占位符 6"/>
          <p:cNvSpPr>
            <a:spLocks noGrp="1"/>
          </p:cNvSpPr>
          <p:nvPr>
            <p:ph type="sldNum" sz="quarter" idx="12"/>
          </p:nvPr>
        </p:nvSpPr>
        <p:spPr/>
        <p:txBody>
          <a:bodyPr/>
          <a:lstStyle/>
          <a:p>
            <a:fld id="{32172CFE-E9F5-413C-AC88-A45B755BE03C}" type="slidenum">
              <a:rPr lang="zh-CN" altLang="en-US" smtClean="0">
                <a:solidFill>
                  <a:prstClr val="black">
                    <a:tint val="75000"/>
                  </a:prstClr>
                </a:solidFill>
                <a:latin typeface="Calibri"/>
                <a:ea typeface="宋体"/>
              </a:rPr>
              <a:pPr/>
              <a:t>‹#›</a:t>
            </a:fld>
            <a:endParaRPr lang="zh-CN" altLang="en-US">
              <a:solidFill>
                <a:prstClr val="black">
                  <a:tint val="75000"/>
                </a:prstClr>
              </a:solidFill>
              <a:latin typeface="Calibri"/>
              <a:ea typeface="宋体"/>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B63E885-BC59-43E3-AEBC-05E54D3F9BCE}" type="datetimeFigureOut">
              <a:rPr lang="zh-CN" altLang="en-US" smtClean="0">
                <a:solidFill>
                  <a:prstClr val="black">
                    <a:tint val="75000"/>
                  </a:prstClr>
                </a:solidFill>
                <a:latin typeface="Calibri"/>
                <a:ea typeface="宋体"/>
              </a:rPr>
              <a:pPr/>
              <a:t>4/10/14</a:t>
            </a:fld>
            <a:endParaRPr lang="zh-CN" altLang="en-US">
              <a:solidFill>
                <a:prstClr val="black">
                  <a:tint val="75000"/>
                </a:prstClr>
              </a:solidFill>
              <a:latin typeface="Calibri"/>
              <a:ea typeface="宋体"/>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latin typeface="Calibri"/>
              <a:ea typeface="宋体"/>
            </a:endParaRPr>
          </a:p>
        </p:txBody>
      </p:sp>
      <p:sp>
        <p:nvSpPr>
          <p:cNvPr id="9" name="灯片编号占位符 8"/>
          <p:cNvSpPr>
            <a:spLocks noGrp="1"/>
          </p:cNvSpPr>
          <p:nvPr>
            <p:ph type="sldNum" sz="quarter" idx="12"/>
          </p:nvPr>
        </p:nvSpPr>
        <p:spPr/>
        <p:txBody>
          <a:bodyPr/>
          <a:lstStyle/>
          <a:p>
            <a:fld id="{32172CFE-E9F5-413C-AC88-A45B755BE03C}" type="slidenum">
              <a:rPr lang="zh-CN" altLang="en-US" smtClean="0">
                <a:solidFill>
                  <a:prstClr val="black">
                    <a:tint val="75000"/>
                  </a:prstClr>
                </a:solidFill>
                <a:latin typeface="Calibri"/>
                <a:ea typeface="宋体"/>
              </a:rPr>
              <a:pPr/>
              <a:t>‹#›</a:t>
            </a:fld>
            <a:endParaRPr lang="zh-CN" altLang="en-US">
              <a:solidFill>
                <a:prstClr val="black">
                  <a:tint val="75000"/>
                </a:prstClr>
              </a:solidFill>
              <a:latin typeface="Calibri"/>
              <a:ea typeface="宋体"/>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B63E885-BC59-43E3-AEBC-05E54D3F9BCE}" type="datetimeFigureOut">
              <a:rPr lang="zh-CN" altLang="en-US" smtClean="0">
                <a:solidFill>
                  <a:prstClr val="black">
                    <a:tint val="75000"/>
                  </a:prstClr>
                </a:solidFill>
                <a:latin typeface="Calibri"/>
                <a:ea typeface="宋体"/>
              </a:rPr>
              <a:pPr/>
              <a:t>4/10/14</a:t>
            </a:fld>
            <a:endParaRPr lang="zh-CN" altLang="en-US">
              <a:solidFill>
                <a:prstClr val="black">
                  <a:tint val="75000"/>
                </a:prstClr>
              </a:solidFill>
              <a:latin typeface="Calibri"/>
              <a:ea typeface="宋体"/>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latin typeface="Calibri"/>
              <a:ea typeface="宋体"/>
            </a:endParaRPr>
          </a:p>
        </p:txBody>
      </p:sp>
      <p:sp>
        <p:nvSpPr>
          <p:cNvPr id="5" name="灯片编号占位符 4"/>
          <p:cNvSpPr>
            <a:spLocks noGrp="1"/>
          </p:cNvSpPr>
          <p:nvPr>
            <p:ph type="sldNum" sz="quarter" idx="12"/>
          </p:nvPr>
        </p:nvSpPr>
        <p:spPr/>
        <p:txBody>
          <a:bodyPr/>
          <a:lstStyle/>
          <a:p>
            <a:fld id="{32172CFE-E9F5-413C-AC88-A45B755BE03C}" type="slidenum">
              <a:rPr lang="zh-CN" altLang="en-US" smtClean="0">
                <a:solidFill>
                  <a:prstClr val="black">
                    <a:tint val="75000"/>
                  </a:prstClr>
                </a:solidFill>
                <a:latin typeface="Calibri"/>
                <a:ea typeface="宋体"/>
              </a:rPr>
              <a:pPr/>
              <a:t>‹#›</a:t>
            </a:fld>
            <a:endParaRPr lang="zh-CN" altLang="en-US">
              <a:solidFill>
                <a:prstClr val="black">
                  <a:tint val="75000"/>
                </a:prstClr>
              </a:solidFill>
              <a:latin typeface="Calibri"/>
              <a:ea typeface="宋体"/>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B63E885-BC59-43E3-AEBC-05E54D3F9BCE}" type="datetimeFigureOut">
              <a:rPr lang="zh-CN" altLang="en-US" smtClean="0">
                <a:solidFill>
                  <a:prstClr val="black">
                    <a:tint val="75000"/>
                  </a:prstClr>
                </a:solidFill>
                <a:latin typeface="Calibri"/>
                <a:ea typeface="宋体"/>
              </a:rPr>
              <a:pPr/>
              <a:t>4/10/14</a:t>
            </a:fld>
            <a:endParaRPr lang="zh-CN" altLang="en-US">
              <a:solidFill>
                <a:prstClr val="black">
                  <a:tint val="75000"/>
                </a:prstClr>
              </a:solidFill>
              <a:latin typeface="Calibri"/>
              <a:ea typeface="宋体"/>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latin typeface="Calibri"/>
              <a:ea typeface="宋体"/>
            </a:endParaRPr>
          </a:p>
        </p:txBody>
      </p:sp>
      <p:sp>
        <p:nvSpPr>
          <p:cNvPr id="4" name="灯片编号占位符 3"/>
          <p:cNvSpPr>
            <a:spLocks noGrp="1"/>
          </p:cNvSpPr>
          <p:nvPr>
            <p:ph type="sldNum" sz="quarter" idx="12"/>
          </p:nvPr>
        </p:nvSpPr>
        <p:spPr/>
        <p:txBody>
          <a:bodyPr/>
          <a:lstStyle/>
          <a:p>
            <a:fld id="{32172CFE-E9F5-413C-AC88-A45B755BE03C}" type="slidenum">
              <a:rPr lang="zh-CN" altLang="en-US" smtClean="0">
                <a:solidFill>
                  <a:prstClr val="black">
                    <a:tint val="75000"/>
                  </a:prstClr>
                </a:solidFill>
                <a:latin typeface="Calibri"/>
                <a:ea typeface="宋体"/>
              </a:rPr>
              <a:pPr/>
              <a:t>‹#›</a:t>
            </a:fld>
            <a:endParaRPr lang="zh-CN" altLang="en-US">
              <a:solidFill>
                <a:prstClr val="black">
                  <a:tint val="75000"/>
                </a:prstClr>
              </a:solidFill>
              <a:latin typeface="Calibri"/>
              <a:ea typeface="宋体"/>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B63E885-BC59-43E3-AEBC-05E54D3F9BCE}" type="datetimeFigureOut">
              <a:rPr lang="zh-CN" altLang="en-US" smtClean="0">
                <a:solidFill>
                  <a:prstClr val="black">
                    <a:tint val="75000"/>
                  </a:prstClr>
                </a:solidFill>
                <a:latin typeface="Calibri"/>
                <a:ea typeface="宋体"/>
              </a:rPr>
              <a:pPr/>
              <a:t>4/10/14</a:t>
            </a:fld>
            <a:endParaRPr lang="zh-CN" altLang="en-US">
              <a:solidFill>
                <a:prstClr val="black">
                  <a:tint val="75000"/>
                </a:prstClr>
              </a:solidFill>
              <a:latin typeface="Calibri"/>
              <a:ea typeface="宋体"/>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latin typeface="Calibri"/>
              <a:ea typeface="宋体"/>
            </a:endParaRPr>
          </a:p>
        </p:txBody>
      </p:sp>
      <p:sp>
        <p:nvSpPr>
          <p:cNvPr id="7" name="灯片编号占位符 6"/>
          <p:cNvSpPr>
            <a:spLocks noGrp="1"/>
          </p:cNvSpPr>
          <p:nvPr>
            <p:ph type="sldNum" sz="quarter" idx="12"/>
          </p:nvPr>
        </p:nvSpPr>
        <p:spPr/>
        <p:txBody>
          <a:bodyPr/>
          <a:lstStyle/>
          <a:p>
            <a:fld id="{32172CFE-E9F5-413C-AC88-A45B755BE03C}" type="slidenum">
              <a:rPr lang="zh-CN" altLang="en-US" smtClean="0">
                <a:solidFill>
                  <a:prstClr val="black">
                    <a:tint val="75000"/>
                  </a:prstClr>
                </a:solidFill>
                <a:latin typeface="Calibri"/>
                <a:ea typeface="宋体"/>
              </a:rPr>
              <a:pPr/>
              <a:t>‹#›</a:t>
            </a:fld>
            <a:endParaRPr lang="zh-CN" altLang="en-US">
              <a:solidFill>
                <a:prstClr val="black">
                  <a:tint val="75000"/>
                </a:prstClr>
              </a:solidFill>
              <a:latin typeface="Calibri"/>
              <a:ea typeface="宋体"/>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63E885-BC59-43E3-AEBC-05E54D3F9BCE}" type="datetimeFigureOut">
              <a:rPr lang="zh-CN" altLang="en-US" smtClean="0"/>
              <a:pPr/>
              <a:t>4/10/14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172CFE-E9F5-413C-AC88-A45B755BE03C}" type="slidenum">
              <a:rPr lang="zh-CN" altLang="en-US" smtClean="0"/>
              <a:pPr/>
              <a:t>‹#›</a:t>
            </a:fld>
            <a:endParaRPr lang="zh-CN" altLang="en-US"/>
          </a:p>
        </p:txBody>
      </p:sp>
    </p:spTree>
    <p:extLst>
      <p:ext uri="{BB962C8B-B14F-4D97-AF65-F5344CB8AC3E}">
        <p14:creationId xmlns:p14="http://schemas.microsoft.com/office/powerpoint/2010/main" val="262316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B63E885-BC59-43E3-AEBC-05E54D3F9BCE}" type="datetimeFigureOut">
              <a:rPr lang="zh-CN" altLang="en-US" smtClean="0">
                <a:solidFill>
                  <a:prstClr val="black">
                    <a:tint val="75000"/>
                  </a:prstClr>
                </a:solidFill>
                <a:latin typeface="Calibri"/>
                <a:ea typeface="宋体"/>
              </a:rPr>
              <a:pPr/>
              <a:t>4/10/14</a:t>
            </a:fld>
            <a:endParaRPr lang="zh-CN" altLang="en-US">
              <a:solidFill>
                <a:prstClr val="black">
                  <a:tint val="75000"/>
                </a:prstClr>
              </a:solidFill>
              <a:latin typeface="Calibri"/>
              <a:ea typeface="宋体"/>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latin typeface="Calibri"/>
              <a:ea typeface="宋体"/>
            </a:endParaRPr>
          </a:p>
        </p:txBody>
      </p:sp>
      <p:sp>
        <p:nvSpPr>
          <p:cNvPr id="7" name="灯片编号占位符 6"/>
          <p:cNvSpPr>
            <a:spLocks noGrp="1"/>
          </p:cNvSpPr>
          <p:nvPr>
            <p:ph type="sldNum" sz="quarter" idx="12"/>
          </p:nvPr>
        </p:nvSpPr>
        <p:spPr/>
        <p:txBody>
          <a:bodyPr/>
          <a:lstStyle/>
          <a:p>
            <a:fld id="{32172CFE-E9F5-413C-AC88-A45B755BE03C}" type="slidenum">
              <a:rPr lang="zh-CN" altLang="en-US" smtClean="0">
                <a:solidFill>
                  <a:prstClr val="black">
                    <a:tint val="75000"/>
                  </a:prstClr>
                </a:solidFill>
                <a:latin typeface="Calibri"/>
                <a:ea typeface="宋体"/>
              </a:rPr>
              <a:pPr/>
              <a:t>‹#›</a:t>
            </a:fld>
            <a:endParaRPr lang="zh-CN" altLang="en-US">
              <a:solidFill>
                <a:prstClr val="black">
                  <a:tint val="75000"/>
                </a:prstClr>
              </a:solidFill>
              <a:latin typeface="Calibri"/>
              <a:ea typeface="宋体"/>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B63E885-BC59-43E3-AEBC-05E54D3F9BCE}" type="datetimeFigureOut">
              <a:rPr lang="zh-CN" altLang="en-US" smtClean="0">
                <a:solidFill>
                  <a:prstClr val="black">
                    <a:tint val="75000"/>
                  </a:prstClr>
                </a:solidFill>
                <a:latin typeface="Calibri"/>
                <a:ea typeface="宋体"/>
              </a:rPr>
              <a:pPr/>
              <a:t>4/10/14</a:t>
            </a:fld>
            <a:endParaRPr lang="zh-CN" altLang="en-US">
              <a:solidFill>
                <a:prstClr val="black">
                  <a:tint val="75000"/>
                </a:prstClr>
              </a:solidFill>
              <a:latin typeface="Calibri"/>
              <a:ea typeface="宋体"/>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latin typeface="Calibri"/>
              <a:ea typeface="宋体"/>
            </a:endParaRPr>
          </a:p>
        </p:txBody>
      </p:sp>
      <p:sp>
        <p:nvSpPr>
          <p:cNvPr id="6" name="灯片编号占位符 5"/>
          <p:cNvSpPr>
            <a:spLocks noGrp="1"/>
          </p:cNvSpPr>
          <p:nvPr>
            <p:ph type="sldNum" sz="quarter" idx="12"/>
          </p:nvPr>
        </p:nvSpPr>
        <p:spPr/>
        <p:txBody>
          <a:bodyPr/>
          <a:lstStyle/>
          <a:p>
            <a:fld id="{32172CFE-E9F5-413C-AC88-A45B755BE03C}" type="slidenum">
              <a:rPr lang="zh-CN" altLang="en-US" smtClean="0">
                <a:solidFill>
                  <a:prstClr val="black">
                    <a:tint val="75000"/>
                  </a:prstClr>
                </a:solidFill>
                <a:latin typeface="Calibri"/>
                <a:ea typeface="宋体"/>
              </a:rPr>
              <a:pPr/>
              <a:t>‹#›</a:t>
            </a:fld>
            <a:endParaRPr lang="zh-CN" altLang="en-US">
              <a:solidFill>
                <a:prstClr val="black">
                  <a:tint val="75000"/>
                </a:prstClr>
              </a:solidFill>
              <a:latin typeface="Calibri"/>
              <a:ea typeface="宋体"/>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B63E885-BC59-43E3-AEBC-05E54D3F9BCE}" type="datetimeFigureOut">
              <a:rPr lang="zh-CN" altLang="en-US" smtClean="0">
                <a:solidFill>
                  <a:prstClr val="black">
                    <a:tint val="75000"/>
                  </a:prstClr>
                </a:solidFill>
                <a:latin typeface="Calibri"/>
                <a:ea typeface="宋体"/>
              </a:rPr>
              <a:pPr/>
              <a:t>4/10/14</a:t>
            </a:fld>
            <a:endParaRPr lang="zh-CN" altLang="en-US">
              <a:solidFill>
                <a:prstClr val="black">
                  <a:tint val="75000"/>
                </a:prstClr>
              </a:solidFill>
              <a:latin typeface="Calibri"/>
              <a:ea typeface="宋体"/>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latin typeface="Calibri"/>
              <a:ea typeface="宋体"/>
            </a:endParaRPr>
          </a:p>
        </p:txBody>
      </p:sp>
      <p:sp>
        <p:nvSpPr>
          <p:cNvPr id="6" name="灯片编号占位符 5"/>
          <p:cNvSpPr>
            <a:spLocks noGrp="1"/>
          </p:cNvSpPr>
          <p:nvPr>
            <p:ph type="sldNum" sz="quarter" idx="12"/>
          </p:nvPr>
        </p:nvSpPr>
        <p:spPr/>
        <p:txBody>
          <a:bodyPr/>
          <a:lstStyle/>
          <a:p>
            <a:fld id="{32172CFE-E9F5-413C-AC88-A45B755BE03C}" type="slidenum">
              <a:rPr lang="zh-CN" altLang="en-US" smtClean="0">
                <a:solidFill>
                  <a:prstClr val="black">
                    <a:tint val="75000"/>
                  </a:prstClr>
                </a:solidFill>
                <a:latin typeface="Calibri"/>
                <a:ea typeface="宋体"/>
              </a:rPr>
              <a:pPr/>
              <a:t>‹#›</a:t>
            </a:fld>
            <a:endParaRPr lang="zh-CN" altLang="en-US">
              <a:solidFill>
                <a:prstClr val="black">
                  <a:tint val="75000"/>
                </a:prstClr>
              </a:solidFill>
              <a:latin typeface="Calibri"/>
              <a:ea typeface="宋体"/>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63E885-BC59-43E3-AEBC-05E54D3F9BCE}" type="datetimeFigureOut">
              <a:rPr lang="zh-CN" altLang="en-US" smtClean="0"/>
              <a:pPr/>
              <a:t>4/10/14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2172CFE-E9F5-413C-AC88-A45B755BE03C}" type="slidenum">
              <a:rPr lang="zh-CN" altLang="en-US" smtClean="0"/>
              <a:pPr/>
              <a:t>‹#›</a:t>
            </a:fld>
            <a:endParaRPr lang="zh-CN" altLang="en-US"/>
          </a:p>
        </p:txBody>
      </p:sp>
    </p:spTree>
    <p:extLst>
      <p:ext uri="{BB962C8B-B14F-4D97-AF65-F5344CB8AC3E}">
        <p14:creationId xmlns:p14="http://schemas.microsoft.com/office/powerpoint/2010/main" val="3366496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63E885-BC59-43E3-AEBC-05E54D3F9BCE}" type="datetimeFigureOut">
              <a:rPr lang="zh-CN" altLang="en-US" smtClean="0"/>
              <a:pPr/>
              <a:t>4/10/14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2172CFE-E9F5-413C-AC88-A45B755BE03C}" type="slidenum">
              <a:rPr lang="zh-CN" altLang="en-US" smtClean="0"/>
              <a:pPr/>
              <a:t>‹#›</a:t>
            </a:fld>
            <a:endParaRPr lang="zh-CN" altLang="en-US"/>
          </a:p>
        </p:txBody>
      </p:sp>
    </p:spTree>
    <p:extLst>
      <p:ext uri="{BB962C8B-B14F-4D97-AF65-F5344CB8AC3E}">
        <p14:creationId xmlns:p14="http://schemas.microsoft.com/office/powerpoint/2010/main" val="3684637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63E885-BC59-43E3-AEBC-05E54D3F9BCE}" type="datetimeFigureOut">
              <a:rPr lang="zh-CN" altLang="en-US" smtClean="0"/>
              <a:pPr/>
              <a:t>4/10/14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2172CFE-E9F5-413C-AC88-A45B755BE03C}" type="slidenum">
              <a:rPr lang="zh-CN" altLang="en-US" smtClean="0"/>
              <a:pPr/>
              <a:t>‹#›</a:t>
            </a:fld>
            <a:endParaRPr lang="zh-CN" altLang="en-US"/>
          </a:p>
        </p:txBody>
      </p:sp>
    </p:spTree>
    <p:extLst>
      <p:ext uri="{BB962C8B-B14F-4D97-AF65-F5344CB8AC3E}">
        <p14:creationId xmlns:p14="http://schemas.microsoft.com/office/powerpoint/2010/main" val="362826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63E885-BC59-43E3-AEBC-05E54D3F9BCE}" type="datetimeFigureOut">
              <a:rPr lang="zh-CN" altLang="en-US" smtClean="0"/>
              <a:pPr/>
              <a:t>4/10/14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2172CFE-E9F5-413C-AC88-A45B755BE03C}" type="slidenum">
              <a:rPr lang="zh-CN" altLang="en-US" smtClean="0"/>
              <a:pPr/>
              <a:t>‹#›</a:t>
            </a:fld>
            <a:endParaRPr lang="zh-CN" altLang="en-US"/>
          </a:p>
        </p:txBody>
      </p:sp>
    </p:spTree>
    <p:extLst>
      <p:ext uri="{BB962C8B-B14F-4D97-AF65-F5344CB8AC3E}">
        <p14:creationId xmlns:p14="http://schemas.microsoft.com/office/powerpoint/2010/main" val="396238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3E885-BC59-43E3-AEBC-05E54D3F9BCE}" type="datetimeFigureOut">
              <a:rPr lang="zh-CN" altLang="en-US" smtClean="0"/>
              <a:pPr/>
              <a:t>4/10/14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2172CFE-E9F5-413C-AC88-A45B755BE03C}" type="slidenum">
              <a:rPr lang="zh-CN" altLang="en-US" smtClean="0"/>
              <a:pPr/>
              <a:t>‹#›</a:t>
            </a:fld>
            <a:endParaRPr lang="zh-CN" altLang="en-US"/>
          </a:p>
        </p:txBody>
      </p:sp>
    </p:spTree>
    <p:extLst>
      <p:ext uri="{BB962C8B-B14F-4D97-AF65-F5344CB8AC3E}">
        <p14:creationId xmlns:p14="http://schemas.microsoft.com/office/powerpoint/2010/main" val="3137455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3E885-BC59-43E3-AEBC-05E54D3F9BCE}" type="datetimeFigureOut">
              <a:rPr lang="zh-CN" altLang="en-US" smtClean="0"/>
              <a:pPr/>
              <a:t>4/10/14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2172CFE-E9F5-413C-AC88-A45B755BE03C}" type="slidenum">
              <a:rPr lang="zh-CN" altLang="en-US" smtClean="0"/>
              <a:pPr/>
              <a:t>‹#›</a:t>
            </a:fld>
            <a:endParaRPr lang="zh-CN" altLang="en-US"/>
          </a:p>
        </p:txBody>
      </p:sp>
    </p:spTree>
    <p:extLst>
      <p:ext uri="{BB962C8B-B14F-4D97-AF65-F5344CB8AC3E}">
        <p14:creationId xmlns:p14="http://schemas.microsoft.com/office/powerpoint/2010/main" val="2104784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63E885-BC59-43E3-AEBC-05E54D3F9BCE}" type="datetimeFigureOut">
              <a:rPr lang="zh-CN" altLang="en-US" smtClean="0"/>
              <a:pPr/>
              <a:t>4/10/14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2172CFE-E9F5-413C-AC88-A45B755BE03C}" type="slidenum">
              <a:rPr lang="zh-CN" altLang="en-US" smtClean="0"/>
              <a:pPr/>
              <a:t>‹#›</a:t>
            </a:fld>
            <a:endParaRPr lang="zh-CN" altLang="en-US"/>
          </a:p>
        </p:txBody>
      </p:sp>
    </p:spTree>
    <p:extLst>
      <p:ext uri="{BB962C8B-B14F-4D97-AF65-F5344CB8AC3E}">
        <p14:creationId xmlns:p14="http://schemas.microsoft.com/office/powerpoint/2010/main" val="31334412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3E885-BC59-43E3-AEBC-05E54D3F9BCE}" type="datetimeFigureOut">
              <a:rPr lang="zh-CN" altLang="en-US" smtClean="0"/>
              <a:pPr/>
              <a:t>4/10/14</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72CFE-E9F5-413C-AC88-A45B755BE03C}" type="slidenum">
              <a:rPr lang="zh-CN" altLang="en-US" smtClean="0"/>
              <a:pPr/>
              <a:t>‹#›</a:t>
            </a:fld>
            <a:endParaRPr lang="zh-CN" altLang="en-US"/>
          </a:p>
        </p:txBody>
      </p:sp>
    </p:spTree>
    <p:extLst>
      <p:ext uri="{BB962C8B-B14F-4D97-AF65-F5344CB8AC3E}">
        <p14:creationId xmlns:p14="http://schemas.microsoft.com/office/powerpoint/2010/main" val="21736017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3E885-BC59-43E3-AEBC-05E54D3F9BCE}" type="datetimeFigureOut">
              <a:rPr lang="zh-CN" altLang="en-US" smtClean="0">
                <a:solidFill>
                  <a:prstClr val="black">
                    <a:tint val="75000"/>
                  </a:prstClr>
                </a:solidFill>
                <a:latin typeface="Calibri"/>
                <a:ea typeface="宋体"/>
              </a:rPr>
              <a:pPr/>
              <a:t>4/10/14</a:t>
            </a:fld>
            <a:endParaRPr lang="zh-CN" altLang="en-US">
              <a:solidFill>
                <a:prstClr val="black">
                  <a:tint val="75000"/>
                </a:prstClr>
              </a:solidFill>
              <a:latin typeface="Calibri"/>
              <a:ea typeface="宋体"/>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latin typeface="Calibri"/>
              <a:ea typeface="宋体"/>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72CFE-E9F5-413C-AC88-A45B755BE03C}" type="slidenum">
              <a:rPr lang="zh-CN" altLang="en-US" smtClean="0">
                <a:solidFill>
                  <a:prstClr val="black">
                    <a:tint val="75000"/>
                  </a:prstClr>
                </a:solidFill>
                <a:latin typeface="Calibri"/>
                <a:ea typeface="宋体"/>
              </a:rPr>
              <a:pPr/>
              <a:t>‹#›</a:t>
            </a:fld>
            <a:endParaRPr lang="zh-CN" altLang="en-US">
              <a:solidFill>
                <a:prstClr val="black">
                  <a:tint val="75000"/>
                </a:prstClr>
              </a:solidFill>
              <a:latin typeface="Calibri"/>
              <a:ea typeface="宋体"/>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35496" y="260648"/>
            <a:ext cx="3729506" cy="5539978"/>
          </a:xfrm>
          <a:prstGeom prst="rect">
            <a:avLst/>
          </a:prstGeom>
          <a:noFill/>
        </p:spPr>
        <p:txBody>
          <a:bodyPr wrap="none" rtlCol="0">
            <a:spAutoFit/>
          </a:bodyPr>
          <a:lstStyle/>
          <a:p>
            <a:r>
              <a:rPr lang="en-US" sz="2800" b="1" dirty="0" err="1" smtClean="0">
                <a:solidFill>
                  <a:srgbClr val="3366FF"/>
                </a:solidFill>
                <a:latin typeface="Calibri"/>
              </a:rPr>
              <a:t>NASAWavelength.org</a:t>
            </a:r>
            <a:endParaRPr lang="en-US" sz="2800" b="1" dirty="0" smtClean="0">
              <a:solidFill>
                <a:srgbClr val="3366FF"/>
              </a:solidFill>
              <a:latin typeface="Calibri"/>
            </a:endParaRPr>
          </a:p>
          <a:p>
            <a:endParaRPr lang="en-US" sz="1400" dirty="0">
              <a:solidFill>
                <a:prstClr val="white"/>
              </a:solidFill>
              <a:latin typeface="Calibri"/>
            </a:endParaRPr>
          </a:p>
          <a:p>
            <a:r>
              <a:rPr lang="en-US" sz="2400" u="sng" dirty="0" smtClean="0">
                <a:solidFill>
                  <a:prstClr val="white"/>
                </a:solidFill>
                <a:latin typeface="Calibri"/>
              </a:rPr>
              <a:t>Reviewed</a:t>
            </a:r>
            <a:r>
              <a:rPr lang="en-US" sz="2400" dirty="0" smtClean="0">
                <a:solidFill>
                  <a:prstClr val="white"/>
                </a:solidFill>
                <a:latin typeface="Calibri"/>
              </a:rPr>
              <a:t> collection of </a:t>
            </a:r>
          </a:p>
          <a:p>
            <a:r>
              <a:rPr lang="en-US" sz="2400" dirty="0" smtClean="0">
                <a:solidFill>
                  <a:prstClr val="white"/>
                </a:solidFill>
                <a:latin typeface="Calibri"/>
              </a:rPr>
              <a:t>2,000+ </a:t>
            </a:r>
            <a:r>
              <a:rPr lang="en-US" sz="2400" dirty="0">
                <a:solidFill>
                  <a:prstClr val="white"/>
                </a:solidFill>
              </a:rPr>
              <a:t>Earth and Space </a:t>
            </a:r>
            <a:endParaRPr lang="en-US" sz="2400" dirty="0" smtClean="0">
              <a:solidFill>
                <a:prstClr val="white"/>
              </a:solidFill>
            </a:endParaRPr>
          </a:p>
          <a:p>
            <a:r>
              <a:rPr lang="en-US" sz="2400" dirty="0" smtClean="0">
                <a:solidFill>
                  <a:prstClr val="white"/>
                </a:solidFill>
              </a:rPr>
              <a:t>Science </a:t>
            </a:r>
            <a:r>
              <a:rPr lang="en-US" sz="2400" dirty="0" smtClean="0">
                <a:solidFill>
                  <a:prstClr val="white"/>
                </a:solidFill>
                <a:latin typeface="Calibri"/>
              </a:rPr>
              <a:t>education resources</a:t>
            </a:r>
          </a:p>
          <a:p>
            <a:endParaRPr lang="en-US" sz="2400" dirty="0">
              <a:solidFill>
                <a:prstClr val="white"/>
              </a:solidFill>
              <a:latin typeface="Calibri"/>
            </a:endParaRPr>
          </a:p>
          <a:p>
            <a:r>
              <a:rPr lang="en-US" sz="2400" dirty="0" smtClean="0">
                <a:solidFill>
                  <a:prstClr val="white"/>
                </a:solidFill>
                <a:latin typeface="Calibri"/>
              </a:rPr>
              <a:t>Target audience: Educators</a:t>
            </a:r>
          </a:p>
          <a:p>
            <a:pPr marL="342900" indent="-342900">
              <a:buFont typeface="Arial"/>
              <a:buChar char="•"/>
            </a:pPr>
            <a:r>
              <a:rPr lang="en-US" sz="2400" dirty="0" smtClean="0">
                <a:solidFill>
                  <a:prstClr val="white"/>
                </a:solidFill>
                <a:latin typeface="Calibri"/>
              </a:rPr>
              <a:t>K-12</a:t>
            </a:r>
          </a:p>
          <a:p>
            <a:pPr marL="342900" indent="-342900">
              <a:buFont typeface="Arial"/>
              <a:buChar char="•"/>
            </a:pPr>
            <a:r>
              <a:rPr lang="en-US" sz="2400" dirty="0" smtClean="0">
                <a:solidFill>
                  <a:prstClr val="white"/>
                </a:solidFill>
                <a:latin typeface="Calibri"/>
              </a:rPr>
              <a:t>Higher Education</a:t>
            </a:r>
          </a:p>
          <a:p>
            <a:pPr marL="342900" indent="-342900">
              <a:buFont typeface="Arial"/>
              <a:buChar char="•"/>
            </a:pPr>
            <a:r>
              <a:rPr lang="en-US" sz="2400" dirty="0" smtClean="0">
                <a:solidFill>
                  <a:prstClr val="white"/>
                </a:solidFill>
                <a:latin typeface="Calibri"/>
              </a:rPr>
              <a:t>Out-of-school</a:t>
            </a:r>
          </a:p>
          <a:p>
            <a:pPr marL="342900" indent="-342900">
              <a:buFont typeface="Arial"/>
              <a:buChar char="•"/>
            </a:pPr>
            <a:endParaRPr lang="en-US" sz="2400" dirty="0">
              <a:solidFill>
                <a:prstClr val="white"/>
              </a:solidFill>
              <a:latin typeface="Calibri"/>
            </a:endParaRPr>
          </a:p>
          <a:p>
            <a:r>
              <a:rPr lang="en-US" sz="2400" dirty="0" smtClean="0">
                <a:solidFill>
                  <a:prstClr val="white"/>
                </a:solidFill>
                <a:latin typeface="Calibri"/>
              </a:rPr>
              <a:t>Multiple Pathways </a:t>
            </a:r>
          </a:p>
          <a:p>
            <a:r>
              <a:rPr lang="en-US" sz="2400" dirty="0">
                <a:solidFill>
                  <a:prstClr val="white"/>
                </a:solidFill>
                <a:latin typeface="Calibri"/>
              </a:rPr>
              <a:t>t</a:t>
            </a:r>
            <a:r>
              <a:rPr lang="en-US" sz="2400" dirty="0" smtClean="0">
                <a:solidFill>
                  <a:prstClr val="white"/>
                </a:solidFill>
                <a:latin typeface="Calibri"/>
              </a:rPr>
              <a:t>o Discover and Connect </a:t>
            </a:r>
          </a:p>
          <a:p>
            <a:r>
              <a:rPr lang="en-US" sz="2400" dirty="0" smtClean="0">
                <a:solidFill>
                  <a:prstClr val="white"/>
                </a:solidFill>
                <a:latin typeface="Calibri"/>
              </a:rPr>
              <a:t>Resources </a:t>
            </a:r>
          </a:p>
          <a:p>
            <a:r>
              <a:rPr lang="en-US" sz="2400" dirty="0" smtClean="0">
                <a:solidFill>
                  <a:prstClr val="white"/>
                </a:solidFill>
                <a:latin typeface="Calibri"/>
              </a:rPr>
              <a:t>(e.g., AAAS Benchmarks)</a:t>
            </a:r>
            <a:endParaRPr lang="en-US" sz="2400" dirty="0">
              <a:solidFill>
                <a:prstClr val="white"/>
              </a:solidFill>
              <a:latin typeface="Calibri"/>
            </a:endParaRPr>
          </a:p>
        </p:txBody>
      </p:sp>
      <p:pic>
        <p:nvPicPr>
          <p:cNvPr id="8" name="Picture 7" descr="Screen Shot 2014-04-01 at 11.13.0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244" y="-171400"/>
            <a:ext cx="5195756" cy="6858000"/>
          </a:xfrm>
          <a:prstGeom prst="rect">
            <a:avLst/>
          </a:prstGeom>
        </p:spPr>
      </p:pic>
    </p:spTree>
    <p:extLst>
      <p:ext uri="{BB962C8B-B14F-4D97-AF65-F5344CB8AC3E}">
        <p14:creationId xmlns:p14="http://schemas.microsoft.com/office/powerpoint/2010/main" val="39489173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736600"/>
            <a:ext cx="9144000" cy="5373923"/>
          </a:xfrm>
          <a:prstGeom prst="rect">
            <a:avLst/>
          </a:prstGeom>
        </p:spPr>
      </p:pic>
    </p:spTree>
    <p:extLst>
      <p:ext uri="{BB962C8B-B14F-4D97-AF65-F5344CB8AC3E}">
        <p14:creationId xmlns:p14="http://schemas.microsoft.com/office/powerpoint/2010/main" val="989543582"/>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52957</TotalTime>
  <Words>589</Words>
  <Application>Microsoft Macintosh PowerPoint</Application>
  <PresentationFormat>On-screen Show (4:3)</PresentationFormat>
  <Paragraphs>27</Paragraphs>
  <Slides>2</Slides>
  <Notes>2</Notes>
  <HiddenSlides>0</HiddenSlides>
  <MMClips>0</MMClips>
  <ScaleCrop>false</ScaleCrop>
  <HeadingPairs>
    <vt:vector size="4" baseType="variant">
      <vt:variant>
        <vt:lpstr>Theme</vt:lpstr>
      </vt:variant>
      <vt:variant>
        <vt:i4>2</vt:i4>
      </vt:variant>
      <vt:variant>
        <vt:lpstr>Slide Titles</vt:lpstr>
      </vt:variant>
      <vt:variant>
        <vt:i4>2</vt:i4>
      </vt:variant>
    </vt:vector>
  </HeadingPairs>
  <TitlesOfParts>
    <vt:vector size="4" baseType="lpstr">
      <vt:lpstr>Office Theme</vt:lpstr>
      <vt:lpstr>6</vt:lpstr>
      <vt:lpstr>PowerPoint Presentation</vt:lpstr>
      <vt:lpstr>PowerPoint Presentation</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dc:creator>
  <cp:lastModifiedBy>THERESA SCHWERIN</cp:lastModifiedBy>
  <cp:revision>195</cp:revision>
  <cp:lastPrinted>2014-03-04T15:26:40Z</cp:lastPrinted>
  <dcterms:created xsi:type="dcterms:W3CDTF">2010-01-15T02:36:59Z</dcterms:created>
  <dcterms:modified xsi:type="dcterms:W3CDTF">2014-04-10T19:02:18Z</dcterms:modified>
</cp:coreProperties>
</file>