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439" r:id="rId2"/>
    <p:sldId id="531" r:id="rId3"/>
    <p:sldId id="583" r:id="rId4"/>
    <p:sldId id="532" r:id="rId5"/>
    <p:sldId id="533" r:id="rId6"/>
    <p:sldId id="480" r:id="rId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99FF"/>
    <a:srgbClr val="FFE79B"/>
    <a:srgbClr val="458F9E"/>
    <a:srgbClr val="F1833B"/>
    <a:srgbClr val="3384A6"/>
    <a:srgbClr val="270943"/>
    <a:srgbClr val="000044"/>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92" autoAdjust="0"/>
    <p:restoredTop sz="79508" autoAdjust="0"/>
  </p:normalViewPr>
  <p:slideViewPr>
    <p:cSldViewPr>
      <p:cViewPr varScale="1">
        <p:scale>
          <a:sx n="88" d="100"/>
          <a:sy n="88" d="100"/>
        </p:scale>
        <p:origin x="-48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14691"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14692"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14693"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7A28300-D283-4A54-9288-ADD46DF0C123}" type="slidenum">
              <a:rPr lang="en-US"/>
              <a:pPr/>
              <a:t>‹#›</a:t>
            </a:fld>
            <a:endParaRPr lang="en-US"/>
          </a:p>
        </p:txBody>
      </p:sp>
    </p:spTree>
    <p:extLst>
      <p:ext uri="{BB962C8B-B14F-4D97-AF65-F5344CB8AC3E}">
        <p14:creationId xmlns:p14="http://schemas.microsoft.com/office/powerpoint/2010/main" val="491355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993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9940" name="Rectangle 4"/>
          <p:cNvSpPr>
            <a:spLocks noGrp="1" noRot="1" noChangeAspect="1" noChangeArrowheads="1" noTextEdit="1"/>
          </p:cNvSpPr>
          <p:nvPr>
            <p:ph type="sldImg" idx="2"/>
          </p:nvPr>
        </p:nvSpPr>
        <p:spPr bwMode="auto">
          <a:xfrm>
            <a:off x="1104900" y="698500"/>
            <a:ext cx="4648200" cy="3484563"/>
          </a:xfrm>
          <a:prstGeom prst="rect">
            <a:avLst/>
          </a:prstGeom>
          <a:noFill/>
          <a:ln w="9525">
            <a:solidFill>
              <a:srgbClr val="000000"/>
            </a:solidFill>
            <a:miter lim="800000"/>
            <a:headEnd/>
            <a:tailEnd/>
          </a:ln>
          <a:effectLst/>
        </p:spPr>
      </p:sp>
      <p:sp>
        <p:nvSpPr>
          <p:cNvPr id="39941" name="Rectangle 5"/>
          <p:cNvSpPr>
            <a:spLocks noGrp="1" noChangeArrowheads="1"/>
          </p:cNvSpPr>
          <p:nvPr>
            <p:ph type="body" sz="quarter" idx="3"/>
          </p:nvPr>
        </p:nvSpPr>
        <p:spPr bwMode="auto">
          <a:xfrm>
            <a:off x="685800" y="4416425"/>
            <a:ext cx="5486400" cy="4181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994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F683389-3374-4050-BED0-D79B5E4604DA}" type="slidenum">
              <a:rPr lang="en-US"/>
              <a:pPr/>
              <a:t>‹#›</a:t>
            </a:fld>
            <a:endParaRPr lang="en-US"/>
          </a:p>
        </p:txBody>
      </p:sp>
    </p:spTree>
    <p:extLst>
      <p:ext uri="{BB962C8B-B14F-4D97-AF65-F5344CB8AC3E}">
        <p14:creationId xmlns:p14="http://schemas.microsoft.com/office/powerpoint/2010/main" val="102748057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BE1059-D939-4075-A1F5-A9E68153FF4E}" type="slidenum">
              <a:rPr lang="en-US" smtClean="0">
                <a:solidFill>
                  <a:srgbClr val="000000"/>
                </a:solidFill>
              </a:rPr>
              <a:pPr fontAlgn="base">
                <a:spcBef>
                  <a:spcPct val="0"/>
                </a:spcBef>
                <a:spcAft>
                  <a:spcPct val="0"/>
                </a:spcAft>
                <a:defRPr/>
              </a:pPr>
              <a:t>1</a:t>
            </a:fld>
            <a:endParaRPr lang="en-US" smtClean="0">
              <a:solidFill>
                <a:srgbClr val="000000"/>
              </a:solidFill>
            </a:endParaRPr>
          </a:p>
        </p:txBody>
      </p:sp>
      <p:sp>
        <p:nvSpPr>
          <p:cNvPr id="110595" name="Rectangle 2"/>
          <p:cNvSpPr>
            <a:spLocks noGrp="1" noRot="1" noChangeAspect="1" noChangeArrowheads="1" noTextEdit="1"/>
          </p:cNvSpPr>
          <p:nvPr>
            <p:ph type="sldImg"/>
          </p:nvPr>
        </p:nvSpPr>
        <p:spPr bwMode="auto">
          <a:xfrm>
            <a:off x="1143000" y="697230"/>
            <a:ext cx="4573588" cy="3486150"/>
          </a:xfrm>
          <a:noFill/>
          <a:ln>
            <a:solidFill>
              <a:srgbClr val="000000"/>
            </a:solidFill>
            <a:miter lim="800000"/>
            <a:headEnd/>
            <a:tailEnd/>
          </a:ln>
        </p:spPr>
      </p:sp>
      <p:sp>
        <p:nvSpPr>
          <p:cNvPr id="1105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Sun is a star, but because it is closer than other stars, it appears larger than the other stars. The fact that the Sun is a star was theorized by several ancient astronomers, but the proof of this did not come until the late 19th/early 20th century when the light from the Sun and stars was split into its component colors (spectra), recorded, compared and found to be the same. </a:t>
            </a:r>
          </a:p>
          <a:p>
            <a:pPr eaLnBrk="1" hangingPunct="1">
              <a:spcBef>
                <a:spcPct val="0"/>
              </a:spcBef>
            </a:pPr>
            <a:endParaRPr lang="en-US" smtClean="0"/>
          </a:p>
          <a:p>
            <a:pPr eaLnBrk="1" hangingPunct="1">
              <a:spcBef>
                <a:spcPct val="0"/>
              </a:spcBef>
            </a:pPr>
            <a:r>
              <a:rPr lang="en-US" smtClean="0"/>
              <a:t>The Sun is so hot from nuclear fusion that the heat removes electrons from most of the Sun’s gas, leaving an electrified ball of gas known as a plasma.  The Sun is large (109 times Earth’s radius).  Its equator rotates once every 27 days but its poles once every 31 days.  Its power output is huge and the surface temperature is very hot (water boils at 373 K).  The Sun is incredibly massive - hundreds of thousands of times more massive than Earth.  It is made up of mostly Hydrogen, some helium, and a very small amount of heavier elements.  It is a middle aged star at 5 billion years old.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2C00F57-61AD-4FFD-9B8B-FFD7FE562FA5}" type="slidenum">
              <a:rPr lang="en-US" smtClean="0"/>
              <a:pPr/>
              <a:t>2</a:t>
            </a:fld>
            <a:endParaRPr lang="en-US" smtClean="0"/>
          </a:p>
        </p:txBody>
      </p:sp>
      <p:sp>
        <p:nvSpPr>
          <p:cNvPr id="29699" name="Rectangle 2"/>
          <p:cNvSpPr>
            <a:spLocks noGrp="1" noRot="1" noChangeAspect="1" noChangeArrowheads="1" noTextEdit="1"/>
          </p:cNvSpPr>
          <p:nvPr>
            <p:ph type="sldImg"/>
          </p:nvPr>
        </p:nvSpPr>
        <p:spPr>
          <a:xfrm>
            <a:off x="1106488" y="698500"/>
            <a:ext cx="4646612" cy="3484563"/>
          </a:xfrm>
          <a:ln/>
        </p:spPr>
      </p:sp>
      <p:sp>
        <p:nvSpPr>
          <p:cNvPr id="29700" name="Rectangle 3"/>
          <p:cNvSpPr>
            <a:spLocks noGrp="1" noChangeArrowheads="1"/>
          </p:cNvSpPr>
          <p:nvPr>
            <p:ph type="body" idx="1"/>
          </p:nvPr>
        </p:nvSpPr>
        <p:spPr>
          <a:noFill/>
          <a:ln/>
        </p:spPr>
        <p:txBody>
          <a:bodyPr/>
          <a:lstStyle/>
          <a:p>
            <a:pPr eaLnBrk="1" hangingPunct="1"/>
            <a:r>
              <a:rPr lang="en-US" smtClean="0"/>
              <a:t>It is often said that the Sun is an average, yellow star. The Sun is neither average nor yellow. It is white and it is above average. There are far more smaller, cooler, less massive stars than there are larger, hotter, more massive stars.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8BE1A3-4D88-4DCB-A6A9-BD01EB8B9591}" type="slidenum">
              <a:rPr lang="en-US"/>
              <a:pPr/>
              <a:t>3</a:t>
            </a:fld>
            <a:endParaRPr lang="en-US"/>
          </a:p>
        </p:txBody>
      </p:sp>
      <p:sp>
        <p:nvSpPr>
          <p:cNvPr id="142338" name="Rectangle 2"/>
          <p:cNvSpPr>
            <a:spLocks noGrp="1" noRot="1" noChangeAspect="1" noChangeArrowheads="1" noTextEdit="1"/>
          </p:cNvSpPr>
          <p:nvPr>
            <p:ph type="sldImg"/>
          </p:nvPr>
        </p:nvSpPr>
        <p:spPr>
          <a:xfrm>
            <a:off x="1106488" y="698500"/>
            <a:ext cx="4646612" cy="3484563"/>
          </a:xfrm>
          <a:ln/>
        </p:spPr>
      </p:sp>
      <p:sp>
        <p:nvSpPr>
          <p:cNvPr id="142339" name="Rectangle 3"/>
          <p:cNvSpPr>
            <a:spLocks noGrp="1" noChangeArrowheads="1"/>
          </p:cNvSpPr>
          <p:nvPr>
            <p:ph type="body" idx="1"/>
          </p:nvPr>
        </p:nvSpPr>
        <p:spPr/>
        <p:txBody>
          <a:bodyPr/>
          <a:lstStyle/>
          <a:p>
            <a:r>
              <a:rPr lang="en-US" dirty="0" smtClean="0"/>
              <a:t>The peak</a:t>
            </a:r>
            <a:r>
              <a:rPr lang="en-US" baseline="0" dirty="0" smtClean="0"/>
              <a:t> of the solar spectrum is not in the yellow it is more in the cyan (blue-green) region of the visible spectrum. A 5,800K blackbody is the best fit to the solar spectrum. The Wien’s law peak wavelength for this temperature is 500nm (blue-green).</a:t>
            </a:r>
          </a:p>
          <a:p>
            <a:endParaRPr lang="en-US" baseline="0" dirty="0" smtClean="0"/>
          </a:p>
          <a:p>
            <a:r>
              <a:rPr lang="en-US" baseline="0" dirty="0" smtClean="0"/>
              <a:t>A star with a peak in yellow wavelengths (617nm) would be at a temperature of 4700K. These are K-type stars, with 0.75M</a:t>
            </a:r>
            <a:r>
              <a:rPr lang="en-US" baseline="-25000" dirty="0" smtClean="0"/>
              <a:t>Sun</a:t>
            </a:r>
            <a:r>
              <a:rPr lang="en-US" baseline="0" dirty="0" smtClean="0"/>
              <a:t>.</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7551276-F1E8-4CF1-9D68-E6BAD1CE8261}" type="slidenum">
              <a:rPr lang="en-US" smtClean="0"/>
              <a:pPr/>
              <a:t>4</a:t>
            </a:fld>
            <a:endParaRPr lang="en-US" smtClean="0"/>
          </a:p>
        </p:txBody>
      </p:sp>
      <p:sp>
        <p:nvSpPr>
          <p:cNvPr id="30723" name="Rectangle 2"/>
          <p:cNvSpPr>
            <a:spLocks noGrp="1" noRot="1" noChangeAspect="1" noChangeArrowheads="1" noTextEdit="1"/>
          </p:cNvSpPr>
          <p:nvPr>
            <p:ph type="sldImg"/>
          </p:nvPr>
        </p:nvSpPr>
        <p:spPr>
          <a:xfrm>
            <a:off x="1106488" y="698500"/>
            <a:ext cx="4646612" cy="3484563"/>
          </a:xfrm>
          <a:ln/>
        </p:spPr>
      </p:sp>
      <p:sp>
        <p:nvSpPr>
          <p:cNvPr id="30724" name="Rectangle 3"/>
          <p:cNvSpPr>
            <a:spLocks noGrp="1" noChangeArrowheads="1"/>
          </p:cNvSpPr>
          <p:nvPr>
            <p:ph type="body" idx="1"/>
          </p:nvPr>
        </p:nvSpPr>
        <p:spPr>
          <a:noFill/>
          <a:ln/>
        </p:spPr>
        <p:txBody>
          <a:bodyPr/>
          <a:lstStyle/>
          <a:p>
            <a:pPr eaLnBrk="1" hangingPunct="1"/>
            <a:r>
              <a:rPr lang="en-US" dirty="0" smtClean="0"/>
              <a:t>But to the eye, the Sun appears white (at least when it is high in the sky without significant atmospheric</a:t>
            </a:r>
            <a:r>
              <a:rPr lang="en-US" baseline="0" dirty="0" smtClean="0"/>
              <a:t> reddening</a:t>
            </a:r>
            <a:r>
              <a:rPr lang="en-US" dirty="0" smtClean="0"/>
              <a:t>).</a:t>
            </a:r>
            <a:r>
              <a:rPr lang="en-US" baseline="0" dirty="0" smtClean="0"/>
              <a:t> It’s bright enough across the visible spectrum to essentially saturate our eyes, which is perceived as white.</a:t>
            </a:r>
            <a:endParaRPr lang="en-US" dirty="0" smtClean="0"/>
          </a:p>
          <a:p>
            <a:pPr eaLnBrk="1" hangingPunct="1"/>
            <a:endParaRPr lang="en-US" dirty="0" smtClean="0"/>
          </a:p>
          <a:p>
            <a:pPr eaLnBrk="1" hangingPunct="1"/>
            <a:r>
              <a:rPr lang="en-US" dirty="0" smtClean="0"/>
              <a:t>The </a:t>
            </a:r>
            <a:r>
              <a:rPr lang="en-US" dirty="0" smtClean="0"/>
              <a:t>image in the upper left is a photo of the Sun taken at Zenith passage at </a:t>
            </a:r>
            <a:r>
              <a:rPr lang="en-US" dirty="0" err="1" smtClean="0"/>
              <a:t>Chichen</a:t>
            </a:r>
            <a:r>
              <a:rPr lang="en-US" dirty="0" smtClean="0"/>
              <a:t> Itza, Mexico. It’s color is clearly white!</a:t>
            </a:r>
          </a:p>
          <a:p>
            <a:pPr eaLnBrk="1" hangingPunct="1"/>
            <a:endParaRPr lang="en-US" dirty="0" smtClean="0"/>
          </a:p>
          <a:p>
            <a:pPr eaLnBrk="1" hangingPunct="1"/>
            <a:r>
              <a:rPr lang="en-US" dirty="0" smtClean="0"/>
              <a:t>The image on the upper right is a spectrum of the Sun. The dark lines are elements in the Sun’s atmosphere absorbing some of the light. At the surface temperature of the Sun, it puts out roughly the same energy at all visible wavelengths of light. The Sun’s peak energy output is at about </a:t>
            </a:r>
            <a:r>
              <a:rPr lang="en-US" dirty="0" smtClean="0"/>
              <a:t>500 </a:t>
            </a:r>
            <a:r>
              <a:rPr lang="en-US" dirty="0" smtClean="0"/>
              <a:t>nm, which is a blue-green color, not yellow.</a:t>
            </a:r>
          </a:p>
          <a:p>
            <a:pPr eaLnBrk="1" hangingPunct="1"/>
            <a:endParaRPr lang="en-US" dirty="0" smtClean="0"/>
          </a:p>
          <a:p>
            <a:pPr eaLnBrk="1" hangingPunct="1"/>
            <a:r>
              <a:rPr lang="en-US" dirty="0" smtClean="0"/>
              <a:t>It is difficult to look directly at the Sun, which is good because extended exposure to the intense UV radiation from it can damage the retinas of the eye. The safest way to observe the Sun is by projecting its image through a pinhole camera (a simple pinhole in any stiff material) or by projecting it through a telescope into a shaded area. The image on the lower right is of the Sun projected through a contraption called a </a:t>
            </a:r>
            <a:r>
              <a:rPr lang="en-US" dirty="0" err="1" smtClean="0"/>
              <a:t>sunspotter</a:t>
            </a:r>
            <a:r>
              <a:rPr lang="en-US" dirty="0" smtClean="0"/>
              <a:t>, which is basically a small telescope </a:t>
            </a:r>
            <a:r>
              <a:rPr lang="en-US" dirty="0" smtClean="0"/>
              <a:t>without </a:t>
            </a:r>
            <a:r>
              <a:rPr lang="en-US" dirty="0" smtClean="0"/>
              <a:t>the tube. Never, ever look at the Sun directly through a telescope unless it has a special filter. The focal point of even a small telescope pointed at the Sun has enough energy to ignite flesh on fire! </a:t>
            </a:r>
            <a:endParaRPr lang="en-US" dirty="0" smtClean="0"/>
          </a:p>
          <a:p>
            <a:pPr eaLnBrk="1" hangingPunct="1"/>
            <a:endParaRPr lang="en-US" dirty="0" smtClean="0"/>
          </a:p>
          <a:p>
            <a:pPr eaLnBrk="1" hangingPunct="1"/>
            <a:r>
              <a:rPr lang="en-US" dirty="0" smtClean="0"/>
              <a:t>When we can stand to</a:t>
            </a:r>
            <a:r>
              <a:rPr lang="en-US" baseline="0" dirty="0" smtClean="0"/>
              <a:t> look at the Sun it is usually low in the sky and atmospheric scattering has removed much of the bluer portion of the spectrum, making it appear more reddish, </a:t>
            </a:r>
            <a:r>
              <a:rPr lang="en-US" baseline="0" dirty="0" err="1" smtClean="0"/>
              <a:t>orangish</a:t>
            </a:r>
            <a:r>
              <a:rPr lang="en-US" baseline="0" dirty="0" smtClean="0"/>
              <a:t>, and yes, sometimes yellowish.</a:t>
            </a:r>
          </a:p>
          <a:p>
            <a:pPr eaLnBrk="1" hangingPunct="1"/>
            <a:endParaRPr lang="en-US" baseline="0" dirty="0" smtClean="0"/>
          </a:p>
          <a:p>
            <a:pPr eaLnBrk="1" hangingPunct="1"/>
            <a:r>
              <a:rPr lang="en-US" baseline="0" dirty="0" smtClean="0"/>
              <a:t>Drawing a yellow Sun is a cultural phenomenon as well. Ask a Japanese child to draw the Sun and they will draw a red circle.</a:t>
            </a:r>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E74C88B8-BC30-49DF-A252-FDDC2D6E8DC9}" type="slidenum">
              <a:rPr lang="en-US" smtClean="0"/>
              <a:pPr/>
              <a:t>5</a:t>
            </a:fld>
            <a:endParaRPr lang="en-US" smtClean="0"/>
          </a:p>
        </p:txBody>
      </p:sp>
      <p:sp>
        <p:nvSpPr>
          <p:cNvPr id="31747" name="Rectangle 2"/>
          <p:cNvSpPr>
            <a:spLocks noGrp="1" noRot="1" noChangeAspect="1" noChangeArrowheads="1" noTextEdit="1"/>
          </p:cNvSpPr>
          <p:nvPr>
            <p:ph type="sldImg"/>
          </p:nvPr>
        </p:nvSpPr>
        <p:spPr>
          <a:xfrm>
            <a:off x="1106488" y="698500"/>
            <a:ext cx="4646612" cy="3484563"/>
          </a:xfrm>
          <a:ln/>
        </p:spPr>
      </p:sp>
      <p:sp>
        <p:nvSpPr>
          <p:cNvPr id="31748" name="Rectangle 3"/>
          <p:cNvSpPr>
            <a:spLocks noGrp="1" noChangeArrowheads="1"/>
          </p:cNvSpPr>
          <p:nvPr>
            <p:ph type="body" idx="1"/>
          </p:nvPr>
        </p:nvSpPr>
        <p:spPr>
          <a:noFill/>
          <a:ln/>
        </p:spPr>
        <p:txBody>
          <a:bodyPr/>
          <a:lstStyle/>
          <a:p>
            <a:pPr eaLnBrk="1" hangingPunct="1"/>
            <a:r>
              <a:rPr lang="en-US" dirty="0" smtClean="0"/>
              <a:t>There are far more smaller, cooler, less massive stars than there are larger, hotter, more massive stars. </a:t>
            </a:r>
          </a:p>
          <a:p>
            <a:pPr eaLnBrk="1" hangingPunct="1"/>
            <a:endParaRPr lang="en-US" dirty="0" smtClean="0"/>
          </a:p>
          <a:p>
            <a:pPr eaLnBrk="1" hangingPunct="1"/>
            <a:r>
              <a:rPr lang="en-US" b="1" dirty="0" smtClean="0"/>
              <a:t>Property</a:t>
            </a:r>
            <a:r>
              <a:rPr lang="en-US" dirty="0" smtClean="0"/>
              <a:t>		</a:t>
            </a:r>
            <a:r>
              <a:rPr lang="en-US" b="1" dirty="0" smtClean="0"/>
              <a:t>Sun</a:t>
            </a:r>
            <a:r>
              <a:rPr lang="en-US" dirty="0" smtClean="0"/>
              <a:t>						</a:t>
            </a:r>
            <a:r>
              <a:rPr lang="en-US" b="1" dirty="0" smtClean="0"/>
              <a:t>Range for Stars in the Milky Way relative to the Sun</a:t>
            </a:r>
            <a:endParaRPr lang="en-US" dirty="0" smtClean="0"/>
          </a:p>
          <a:p>
            <a:pPr eaLnBrk="1" hangingPunct="1"/>
            <a:r>
              <a:rPr lang="en-US" dirty="0" smtClean="0"/>
              <a:t>Radius		696,000 km (109 times Earth’s radius)				1x10</a:t>
            </a:r>
            <a:r>
              <a:rPr lang="en-US" baseline="30000" dirty="0" smtClean="0"/>
              <a:t>-1</a:t>
            </a:r>
            <a:r>
              <a:rPr lang="en-US" dirty="0" smtClean="0"/>
              <a:t> – 2x10</a:t>
            </a:r>
            <a:r>
              <a:rPr lang="en-US" baseline="30000" dirty="0" smtClean="0"/>
              <a:t>3 </a:t>
            </a:r>
            <a:r>
              <a:rPr lang="en-US" dirty="0" smtClean="0"/>
              <a:t>(more smaller than larger)</a:t>
            </a:r>
          </a:p>
          <a:p>
            <a:pPr eaLnBrk="1" hangingPunct="1"/>
            <a:r>
              <a:rPr lang="en-US" dirty="0" smtClean="0"/>
              <a:t>Rotation Rate		27 days (equator) to 31 days (poles)</a:t>
            </a:r>
          </a:p>
          <a:p>
            <a:pPr eaLnBrk="1" hangingPunct="1"/>
            <a:r>
              <a:rPr lang="en-US" dirty="0" smtClean="0"/>
              <a:t>Luminosity 		3.8 x 10</a:t>
            </a:r>
            <a:r>
              <a:rPr lang="en-US" baseline="30000" dirty="0" smtClean="0"/>
              <a:t>26</a:t>
            </a:r>
            <a:r>
              <a:rPr lang="en-US" dirty="0" smtClean="0"/>
              <a:t> watts </a:t>
            </a:r>
            <a:br>
              <a:rPr lang="en-US" dirty="0" smtClean="0"/>
            </a:br>
            <a:r>
              <a:rPr lang="en-US" dirty="0" smtClean="0"/>
              <a:t>(Power Output)	(10 trillion times the power consumption of all Earth’s nations combined)	4x10</a:t>
            </a:r>
            <a:r>
              <a:rPr lang="en-US" baseline="30000" dirty="0" smtClean="0"/>
              <a:t>-2</a:t>
            </a:r>
            <a:r>
              <a:rPr lang="en-US" dirty="0" smtClean="0"/>
              <a:t> – 9x10</a:t>
            </a:r>
            <a:r>
              <a:rPr lang="en-US" baseline="30000" dirty="0" smtClean="0"/>
              <a:t>6 </a:t>
            </a:r>
            <a:r>
              <a:rPr lang="en-US" dirty="0" smtClean="0"/>
              <a:t>(more less luminous than more luminous)</a:t>
            </a:r>
          </a:p>
          <a:p>
            <a:pPr eaLnBrk="1" hangingPunct="1"/>
            <a:r>
              <a:rPr lang="en-US" dirty="0" smtClean="0"/>
              <a:t>Surface Temperature	5,800 K (average)					1.5x10</a:t>
            </a:r>
            <a:r>
              <a:rPr lang="en-US" baseline="30000" dirty="0" smtClean="0"/>
              <a:t>3</a:t>
            </a:r>
            <a:r>
              <a:rPr lang="en-US" dirty="0" smtClean="0"/>
              <a:t> – 3x10</a:t>
            </a:r>
            <a:r>
              <a:rPr lang="en-US" baseline="30000" dirty="0" smtClean="0"/>
              <a:t>4 </a:t>
            </a:r>
            <a:r>
              <a:rPr lang="en-US" dirty="0" smtClean="0"/>
              <a:t>K (more cooler than hotter)</a:t>
            </a:r>
          </a:p>
          <a:p>
            <a:pPr eaLnBrk="1" hangingPunct="1"/>
            <a:r>
              <a:rPr lang="en-US" dirty="0" smtClean="0"/>
              <a:t>Mass		2 x 10</a:t>
            </a:r>
            <a:r>
              <a:rPr lang="en-US" baseline="30000" dirty="0" smtClean="0"/>
              <a:t>30</a:t>
            </a:r>
            <a:r>
              <a:rPr lang="en-US" dirty="0" smtClean="0"/>
              <a:t> kg (300,000 times Earth’s mass)			8x10</a:t>
            </a:r>
            <a:r>
              <a:rPr lang="en-US" baseline="30000" dirty="0" smtClean="0"/>
              <a:t>-2</a:t>
            </a:r>
            <a:r>
              <a:rPr lang="en-US" dirty="0" smtClean="0"/>
              <a:t> – 3x10</a:t>
            </a:r>
            <a:r>
              <a:rPr lang="en-US" baseline="30000" dirty="0" smtClean="0"/>
              <a:t>2 </a:t>
            </a:r>
            <a:r>
              <a:rPr lang="en-US" dirty="0" smtClean="0"/>
              <a:t>(more less massive than more massive)</a:t>
            </a:r>
            <a:endParaRPr lang="en-US" baseline="30000" dirty="0" smtClean="0"/>
          </a:p>
          <a:p>
            <a:pPr eaLnBrk="1" hangingPunct="1"/>
            <a:r>
              <a:rPr lang="en-US" dirty="0" smtClean="0"/>
              <a:t>Composition		70% Hydrogen, 28% Helium, 2% heavier elements (by percentage of mass)</a:t>
            </a:r>
          </a:p>
          <a:p>
            <a:pPr eaLnBrk="1" hangingPunct="1"/>
            <a:r>
              <a:rPr lang="en-US" dirty="0" smtClean="0"/>
              <a:t>Age		5 billion years (expected to live another 5 billion)			10</a:t>
            </a:r>
            <a:r>
              <a:rPr lang="en-US" baseline="30000" dirty="0" smtClean="0"/>
              <a:t>5</a:t>
            </a:r>
            <a:r>
              <a:rPr lang="en-US" dirty="0" smtClean="0"/>
              <a:t> – 10</a:t>
            </a:r>
            <a:r>
              <a:rPr lang="en-US" baseline="30000" dirty="0" smtClean="0"/>
              <a:t>10</a:t>
            </a:r>
            <a:r>
              <a:rPr lang="en-US" dirty="0" smtClean="0"/>
              <a:t> </a:t>
            </a:r>
            <a:r>
              <a:rPr lang="en-US" dirty="0" err="1" smtClean="0"/>
              <a:t>yrs</a:t>
            </a:r>
            <a:endParaRPr lang="en-US" dirty="0" smtClean="0"/>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8BE1A3-4D88-4DCB-A6A9-BD01EB8B9591}" type="slidenum">
              <a:rPr lang="en-US"/>
              <a:pPr/>
              <a:t>6</a:t>
            </a:fld>
            <a:endParaRPr lang="en-US"/>
          </a:p>
        </p:txBody>
      </p:sp>
      <p:sp>
        <p:nvSpPr>
          <p:cNvPr id="142338" name="Rectangle 2"/>
          <p:cNvSpPr>
            <a:spLocks noGrp="1" noRot="1" noChangeAspect="1" noChangeArrowheads="1" noTextEdit="1"/>
          </p:cNvSpPr>
          <p:nvPr>
            <p:ph type="sldImg"/>
          </p:nvPr>
        </p:nvSpPr>
        <p:spPr>
          <a:xfrm>
            <a:off x="1106488" y="698500"/>
            <a:ext cx="4646612" cy="3484563"/>
          </a:xfrm>
          <a:ln/>
        </p:spPr>
      </p:sp>
      <p:sp>
        <p:nvSpPr>
          <p:cNvPr id="142339" name="Rectangle 3"/>
          <p:cNvSpPr>
            <a:spLocks noGrp="1" noChangeArrowheads="1"/>
          </p:cNvSpPr>
          <p:nvPr>
            <p:ph type="body" idx="1"/>
          </p:nvPr>
        </p:nvSpPr>
        <p:spPr/>
        <p:txBody>
          <a:bodyPr/>
          <a:lstStyle/>
          <a:p>
            <a:r>
              <a:rPr lang="en-US" dirty="0" smtClean="0"/>
              <a:t>It</a:t>
            </a:r>
            <a:r>
              <a:rPr lang="en-US" baseline="0" dirty="0" smtClean="0"/>
              <a:t> is often said that the Sun is an average, yellow star. The Sun is neither average nor yellow. It is white and it is above average. There are far more smaller, cooler, less massive stars than there are larger, hotter, more massive stars.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C0D56F-033E-4239-888B-73B42932CF4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16F4FF-77D3-4B7D-AB3C-D2C47D94084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3BB741C-2D6F-4690-A704-9B6B9B9C904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096714B1-B611-42D2-B88A-33AFB55421C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9CD67B5-92FF-4584-89A2-6CECB34F277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01162E6-A2E6-4A3C-B8C6-0FDEC1D37AA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2016DE-2165-4274-907B-9B432963883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37CFBFC-DE77-4DC2-A2AA-6643C1AEEDD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9692CFE-FA6D-4688-B993-E9F524B1586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995FF56-73EA-48F5-8924-6F641A24A59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80DF584-D762-4CBC-8DBC-5E8FB895CA4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2B7F2B5-2B53-4A30-9504-AC357F82181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00D0B76-794F-4032-AD21-4E2BE363395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E11A4FD-1391-45A6-AA96-09ED667A11B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123B16B-B96B-48F7-9A53-DA3B0CE9C2A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1447800" y="76200"/>
            <a:ext cx="6324600" cy="914400"/>
          </a:xfrm>
          <a:prstGeom prst="rect">
            <a:avLst/>
          </a:prstGeom>
          <a:noFill/>
          <a:ln w="9525">
            <a:noFill/>
            <a:miter lim="800000"/>
            <a:headEnd/>
            <a:tailEnd/>
          </a:ln>
          <a:effectLst/>
        </p:spPr>
        <p:txBody>
          <a:bodyPr>
            <a:spAutoFit/>
          </a:bodyPr>
          <a:lstStyle/>
          <a:p>
            <a:pPr algn="ctr">
              <a:spcBef>
                <a:spcPct val="50000"/>
              </a:spcBef>
              <a:defRPr/>
            </a:pPr>
            <a:r>
              <a:rPr lang="en-US" sz="5400" b="1" dirty="0">
                <a:solidFill>
                  <a:srgbClr val="AD1F1F"/>
                </a:solidFill>
                <a:effectLst>
                  <a:outerShdw blurRad="38100" dist="38100" dir="2700000" algn="tl">
                    <a:srgbClr val="000000"/>
                  </a:outerShdw>
                </a:effectLst>
              </a:rPr>
              <a:t>What is the Sun?</a:t>
            </a:r>
          </a:p>
        </p:txBody>
      </p:sp>
      <p:sp>
        <p:nvSpPr>
          <p:cNvPr id="50179" name="Text Box 4"/>
          <p:cNvSpPr txBox="1">
            <a:spLocks noChangeArrowheads="1"/>
          </p:cNvSpPr>
          <p:nvPr/>
        </p:nvSpPr>
        <p:spPr bwMode="auto">
          <a:xfrm>
            <a:off x="2667000" y="1295400"/>
            <a:ext cx="6248400" cy="523875"/>
          </a:xfrm>
          <a:prstGeom prst="rect">
            <a:avLst/>
          </a:prstGeom>
          <a:noFill/>
          <a:ln w="9525">
            <a:noFill/>
            <a:miter lim="800000"/>
            <a:headEnd/>
            <a:tailEnd/>
          </a:ln>
        </p:spPr>
        <p:txBody>
          <a:bodyPr>
            <a:spAutoFit/>
          </a:bodyPr>
          <a:lstStyle/>
          <a:p>
            <a:r>
              <a:rPr lang="en-US" sz="2800">
                <a:solidFill>
                  <a:srgbClr val="000000"/>
                </a:solidFill>
              </a:rPr>
              <a:t>The Sun is a Star, but seen close-up. </a:t>
            </a:r>
          </a:p>
        </p:txBody>
      </p:sp>
      <p:pic>
        <p:nvPicPr>
          <p:cNvPr id="50180" name="Picture 7" descr="Sun-Aug17-2002"/>
          <p:cNvPicPr>
            <a:picLocks noChangeAspect="1" noChangeArrowheads="1"/>
          </p:cNvPicPr>
          <p:nvPr/>
        </p:nvPicPr>
        <p:blipFill>
          <a:blip r:embed="rId3" cstate="print"/>
          <a:srcRect/>
          <a:stretch>
            <a:fillRect/>
          </a:stretch>
        </p:blipFill>
        <p:spPr bwMode="auto">
          <a:xfrm>
            <a:off x="304800" y="1828800"/>
            <a:ext cx="2209800" cy="2185988"/>
          </a:xfrm>
          <a:prstGeom prst="rect">
            <a:avLst/>
          </a:prstGeom>
          <a:noFill/>
          <a:ln w="9525">
            <a:noFill/>
            <a:miter lim="800000"/>
            <a:headEnd/>
            <a:tailEnd/>
          </a:ln>
        </p:spPr>
      </p:pic>
      <p:sp>
        <p:nvSpPr>
          <p:cNvPr id="50181" name="Text Box 8"/>
          <p:cNvSpPr txBox="1">
            <a:spLocks noChangeArrowheads="1"/>
          </p:cNvSpPr>
          <p:nvPr/>
        </p:nvSpPr>
        <p:spPr bwMode="auto">
          <a:xfrm>
            <a:off x="685800" y="5141913"/>
            <a:ext cx="7772400" cy="954087"/>
          </a:xfrm>
          <a:prstGeom prst="rect">
            <a:avLst/>
          </a:prstGeom>
          <a:noFill/>
          <a:ln w="9525">
            <a:noFill/>
            <a:miter lim="800000"/>
            <a:headEnd/>
            <a:tailEnd/>
          </a:ln>
        </p:spPr>
        <p:txBody>
          <a:bodyPr>
            <a:spAutoFit/>
          </a:bodyPr>
          <a:lstStyle/>
          <a:p>
            <a:r>
              <a:rPr lang="en-US" sz="2800">
                <a:solidFill>
                  <a:srgbClr val="000000"/>
                </a:solidFill>
              </a:rPr>
              <a:t>The Sun is giant ball of very hot, mostly ionized hydrogen gas that shines under its own power.</a:t>
            </a:r>
          </a:p>
        </p:txBody>
      </p:sp>
      <p:pic>
        <p:nvPicPr>
          <p:cNvPr id="50182" name="Picture 5" descr="DelicateArchDanDuriscoesm"/>
          <p:cNvPicPr>
            <a:picLocks noChangeAspect="1" noChangeArrowheads="1"/>
          </p:cNvPicPr>
          <p:nvPr/>
        </p:nvPicPr>
        <p:blipFill>
          <a:blip r:embed="rId4" cstate="print"/>
          <a:srcRect/>
          <a:stretch>
            <a:fillRect/>
          </a:stretch>
        </p:blipFill>
        <p:spPr bwMode="auto">
          <a:xfrm>
            <a:off x="3497263" y="2895600"/>
            <a:ext cx="4808537"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600200" y="1458913"/>
            <a:ext cx="5943600" cy="369887"/>
          </a:xfrm>
          <a:prstGeom prst="rect">
            <a:avLst/>
          </a:prstGeom>
          <a:noFill/>
          <a:ln w="9525">
            <a:noFill/>
            <a:miter lim="800000"/>
            <a:headEnd/>
            <a:tailEnd/>
          </a:ln>
        </p:spPr>
        <p:txBody>
          <a:bodyPr>
            <a:spAutoFit/>
          </a:bodyPr>
          <a:lstStyle/>
          <a:p>
            <a:pPr algn="ctr">
              <a:defRPr/>
            </a:pPr>
            <a:r>
              <a:rPr lang="en-US" dirty="0">
                <a:solidFill>
                  <a:srgbClr val="000000"/>
                </a:solidFill>
                <a:latin typeface="+mn-lt"/>
                <a:cs typeface="+mn-cs"/>
              </a:rPr>
              <a:t>The Sun </a:t>
            </a:r>
            <a:r>
              <a:rPr lang="en-US" b="1" i="1" dirty="0">
                <a:solidFill>
                  <a:srgbClr val="000000"/>
                </a:solidFill>
                <a:latin typeface="+mn-lt"/>
                <a:cs typeface="+mn-cs"/>
              </a:rPr>
              <a:t>IS NOT </a:t>
            </a:r>
            <a:r>
              <a:rPr lang="en-US" dirty="0">
                <a:solidFill>
                  <a:srgbClr val="000000"/>
                </a:solidFill>
                <a:latin typeface="+mn-lt"/>
                <a:cs typeface="+mn-cs"/>
              </a:rPr>
              <a:t>an average, yellow star. </a:t>
            </a:r>
          </a:p>
        </p:txBody>
      </p:sp>
      <p:sp>
        <p:nvSpPr>
          <p:cNvPr id="13" name="Text Box 2"/>
          <p:cNvSpPr txBox="1">
            <a:spLocks noChangeArrowheads="1"/>
          </p:cNvSpPr>
          <p:nvPr/>
        </p:nvSpPr>
        <p:spPr bwMode="auto">
          <a:xfrm>
            <a:off x="1447800" y="76200"/>
            <a:ext cx="6324600" cy="914400"/>
          </a:xfrm>
          <a:prstGeom prst="rect">
            <a:avLst/>
          </a:prstGeom>
          <a:noFill/>
          <a:ln w="9525">
            <a:noFill/>
            <a:miter lim="800000"/>
            <a:headEnd/>
            <a:tailEnd/>
          </a:ln>
          <a:effectLst/>
        </p:spPr>
        <p:txBody>
          <a:bodyPr>
            <a:spAutoFit/>
          </a:bodyPr>
          <a:lstStyle/>
          <a:p>
            <a:pPr algn="ctr">
              <a:spcBef>
                <a:spcPct val="50000"/>
              </a:spcBef>
              <a:defRPr/>
            </a:pPr>
            <a:r>
              <a:rPr lang="en-US" sz="5400" b="1" dirty="0">
                <a:solidFill>
                  <a:srgbClr val="AD1F1F"/>
                </a:solidFill>
                <a:effectLst>
                  <a:outerShdw blurRad="38100" dist="38100" dir="2700000" algn="tl">
                    <a:srgbClr val="000000"/>
                  </a:outerShdw>
                </a:effectLst>
                <a:cs typeface="+mn-cs"/>
              </a:rPr>
              <a:t>What is the Sun?</a:t>
            </a:r>
          </a:p>
        </p:txBody>
      </p:sp>
      <p:pic>
        <p:nvPicPr>
          <p:cNvPr id="4100" name="Picture 3" descr="C:\Users\bmendez\AppData\Local\Microsoft\Windows\Temporary Internet Files\Content.IE5\8JYQEH55\MC900434736[1].png"/>
          <p:cNvPicPr>
            <a:picLocks noChangeAspect="1" noChangeArrowheads="1"/>
          </p:cNvPicPr>
          <p:nvPr/>
        </p:nvPicPr>
        <p:blipFill>
          <a:blip r:embed="rId3" cstate="print"/>
          <a:srcRect/>
          <a:stretch>
            <a:fillRect/>
          </a:stretch>
        </p:blipFill>
        <p:spPr bwMode="auto">
          <a:xfrm>
            <a:off x="3429000" y="2286000"/>
            <a:ext cx="2286000" cy="2286000"/>
          </a:xfrm>
          <a:prstGeom prst="rect">
            <a:avLst/>
          </a:prstGeom>
          <a:noFill/>
          <a:ln w="9525">
            <a:noFill/>
            <a:miter lim="800000"/>
            <a:headEnd/>
            <a:tailEnd/>
          </a:ln>
        </p:spPr>
      </p:pic>
      <p:pic>
        <p:nvPicPr>
          <p:cNvPr id="4101" name="Picture 6" descr="C:\Users\bmendez\AppData\Local\Microsoft\Windows\Temporary Internet Files\Content.IE5\NBPTLAQE\MC900303675[1].wmf"/>
          <p:cNvPicPr>
            <a:picLocks noChangeAspect="1" noChangeArrowheads="1"/>
          </p:cNvPicPr>
          <p:nvPr/>
        </p:nvPicPr>
        <p:blipFill>
          <a:blip r:embed="rId4" cstate="print"/>
          <a:srcRect/>
          <a:stretch>
            <a:fillRect/>
          </a:stretch>
        </p:blipFill>
        <p:spPr bwMode="auto">
          <a:xfrm>
            <a:off x="3633788" y="2536825"/>
            <a:ext cx="1776412" cy="1784350"/>
          </a:xfrm>
          <a:prstGeom prst="rect">
            <a:avLst/>
          </a:prstGeom>
          <a:noFill/>
          <a:ln w="9525">
            <a:noFill/>
            <a:miter lim="800000"/>
            <a:headEnd/>
            <a:tailEnd/>
          </a:ln>
        </p:spPr>
      </p:pic>
    </p:spTree>
    <p:extLst>
      <p:ext uri="{BB962C8B-B14F-4D97-AF65-F5344CB8AC3E}">
        <p14:creationId xmlns:p14="http://schemas.microsoft.com/office/powerpoint/2010/main" val="3244788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152400" y="76200"/>
            <a:ext cx="8839200" cy="923330"/>
          </a:xfrm>
          <a:prstGeom prst="rect">
            <a:avLst/>
          </a:prstGeom>
          <a:noFill/>
          <a:ln w="9525">
            <a:noFill/>
            <a:miter lim="800000"/>
            <a:headEnd/>
            <a:tailEnd/>
          </a:ln>
          <a:effectLst/>
        </p:spPr>
        <p:txBody>
          <a:bodyPr wrap="square">
            <a:spAutoFit/>
          </a:bodyPr>
          <a:lstStyle/>
          <a:p>
            <a:pPr algn="ctr">
              <a:spcBef>
                <a:spcPct val="50000"/>
              </a:spcBef>
              <a:defRPr/>
            </a:pPr>
            <a:r>
              <a:rPr lang="en-US" sz="5400" b="1" dirty="0" smtClean="0">
                <a:solidFill>
                  <a:srgbClr val="AD1F1F"/>
                </a:solidFill>
                <a:effectLst>
                  <a:outerShdw blurRad="38100" dist="38100" dir="2700000" algn="tl">
                    <a:srgbClr val="000000"/>
                  </a:outerShdw>
                </a:effectLst>
                <a:cs typeface="+mn-cs"/>
              </a:rPr>
              <a:t>Surface Temperature</a:t>
            </a:r>
            <a:endParaRPr lang="en-US" sz="5400" b="1" dirty="0">
              <a:solidFill>
                <a:srgbClr val="AD1F1F"/>
              </a:solidFill>
              <a:effectLst>
                <a:outerShdw blurRad="38100" dist="38100" dir="2700000" algn="tl">
                  <a:srgbClr val="000000"/>
                </a:outerShdw>
              </a:effectLst>
              <a:cs typeface="+mn-cs"/>
            </a:endParaRPr>
          </a:p>
        </p:txBody>
      </p:sp>
      <p:pic>
        <p:nvPicPr>
          <p:cNvPr id="4098" name="Picture 2" descr="http://upload.wikimedia.org/wikipedia/commons/4/4c/Solar_Spectru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066800"/>
            <a:ext cx="7620000" cy="56673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14800" y="3276600"/>
            <a:ext cx="990600" cy="369332"/>
          </a:xfrm>
          <a:prstGeom prst="rect">
            <a:avLst/>
          </a:prstGeom>
          <a:solidFill>
            <a:srgbClr val="FFFFFF"/>
          </a:solidFill>
        </p:spPr>
        <p:txBody>
          <a:bodyPr wrap="square" rtlCol="0">
            <a:spAutoFit/>
          </a:bodyPr>
          <a:lstStyle/>
          <a:p>
            <a:pPr algn="r"/>
            <a:r>
              <a:rPr lang="en-US" b="1" dirty="0" smtClean="0">
                <a:solidFill>
                  <a:srgbClr val="FF0000"/>
                </a:solidFill>
                <a:cs typeface="Arial" panose="020B0604020202020204" pitchFamily="34" charset="0"/>
              </a:rPr>
              <a:t>5800 K</a:t>
            </a:r>
            <a:endParaRPr lang="en-US" b="1" dirty="0">
              <a:solidFill>
                <a:srgbClr val="FF0000"/>
              </a:solidFill>
              <a:cs typeface="Arial" panose="020B0604020202020204" pitchFamily="34" charset="0"/>
            </a:endParaRPr>
          </a:p>
        </p:txBody>
      </p:sp>
    </p:spTree>
    <p:extLst>
      <p:ext uri="{BB962C8B-B14F-4D97-AF65-F5344CB8AC3E}">
        <p14:creationId xmlns:p14="http://schemas.microsoft.com/office/powerpoint/2010/main" val="3162178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2971800" y="1524000"/>
            <a:ext cx="3276600" cy="4862513"/>
          </a:xfrm>
          <a:prstGeom prst="rect">
            <a:avLst/>
          </a:prstGeom>
          <a:noFill/>
          <a:ln w="9525">
            <a:noFill/>
            <a:miter lim="800000"/>
            <a:headEnd/>
            <a:tailEnd/>
          </a:ln>
        </p:spPr>
        <p:txBody>
          <a:bodyPr>
            <a:spAutoFit/>
          </a:bodyPr>
          <a:lstStyle/>
          <a:p>
            <a:pPr>
              <a:defRPr/>
            </a:pPr>
            <a:r>
              <a:rPr lang="en-US" dirty="0">
                <a:solidFill>
                  <a:srgbClr val="000000"/>
                </a:solidFill>
                <a:latin typeface="+mn-lt"/>
                <a:cs typeface="+mn-cs"/>
              </a:rPr>
              <a:t>The Sun produces all the colors of the rainbow in roughly equal amounts, which is white light. </a:t>
            </a:r>
          </a:p>
          <a:p>
            <a:pPr>
              <a:defRPr/>
            </a:pPr>
            <a:endParaRPr lang="en-US" dirty="0">
              <a:solidFill>
                <a:srgbClr val="000000"/>
              </a:solidFill>
              <a:latin typeface="+mn-lt"/>
              <a:cs typeface="+mn-cs"/>
            </a:endParaRPr>
          </a:p>
          <a:p>
            <a:pPr>
              <a:defRPr/>
            </a:pPr>
            <a:r>
              <a:rPr lang="en-US" dirty="0">
                <a:solidFill>
                  <a:srgbClr val="000000"/>
                </a:solidFill>
                <a:latin typeface="+mn-lt"/>
                <a:cs typeface="+mn-cs"/>
              </a:rPr>
              <a:t>If the Sun were yellow, then white T-shirts would look yellow in the mid-day sunshine.</a:t>
            </a:r>
          </a:p>
          <a:p>
            <a:pPr>
              <a:defRPr/>
            </a:pPr>
            <a:endParaRPr lang="en-US" dirty="0">
              <a:solidFill>
                <a:srgbClr val="000000"/>
              </a:solidFill>
              <a:latin typeface="+mn-lt"/>
              <a:cs typeface="+mn-cs"/>
            </a:endParaRPr>
          </a:p>
          <a:p>
            <a:pPr>
              <a:defRPr/>
            </a:pPr>
            <a:r>
              <a:rPr lang="en-US" dirty="0">
                <a:solidFill>
                  <a:srgbClr val="000000"/>
                </a:solidFill>
                <a:latin typeface="+mn-lt"/>
                <a:cs typeface="+mn-cs"/>
              </a:rPr>
              <a:t>When you observe the Sun safely, by projecting its image  through a pinhole camera or a telescope, you see that </a:t>
            </a:r>
            <a:r>
              <a:rPr lang="en-US" dirty="0" smtClean="0">
                <a:solidFill>
                  <a:srgbClr val="000000"/>
                </a:solidFill>
                <a:latin typeface="+mn-lt"/>
                <a:cs typeface="+mn-cs"/>
              </a:rPr>
              <a:t>it is </a:t>
            </a:r>
            <a:r>
              <a:rPr lang="en-US" dirty="0">
                <a:solidFill>
                  <a:srgbClr val="000000"/>
                </a:solidFill>
                <a:latin typeface="+mn-lt"/>
                <a:cs typeface="+mn-cs"/>
              </a:rPr>
              <a:t>white.</a:t>
            </a:r>
          </a:p>
          <a:p>
            <a:pPr>
              <a:defRPr/>
            </a:pPr>
            <a:endParaRPr lang="en-US" dirty="0">
              <a:solidFill>
                <a:srgbClr val="000000"/>
              </a:solidFill>
              <a:latin typeface="+mn-lt"/>
              <a:cs typeface="+mn-cs"/>
            </a:endParaRPr>
          </a:p>
          <a:p>
            <a:pPr algn="ctr">
              <a:defRPr/>
            </a:pPr>
            <a:r>
              <a:rPr lang="en-US" sz="1100" b="1" dirty="0">
                <a:solidFill>
                  <a:srgbClr val="FF0000"/>
                </a:solidFill>
                <a:latin typeface="+mn-lt"/>
                <a:cs typeface="+mn-cs"/>
              </a:rPr>
              <a:t>Don’t stare directly at the Sun! </a:t>
            </a:r>
            <a:br>
              <a:rPr lang="en-US" sz="1100" b="1" dirty="0">
                <a:solidFill>
                  <a:srgbClr val="FF0000"/>
                </a:solidFill>
                <a:latin typeface="+mn-lt"/>
                <a:cs typeface="+mn-cs"/>
              </a:rPr>
            </a:br>
            <a:r>
              <a:rPr lang="en-US" sz="1100" b="1" dirty="0">
                <a:solidFill>
                  <a:srgbClr val="FF0000"/>
                </a:solidFill>
                <a:latin typeface="+mn-lt"/>
                <a:cs typeface="+mn-cs"/>
              </a:rPr>
              <a:t>The UV radiation can damage your eyes.</a:t>
            </a:r>
          </a:p>
        </p:txBody>
      </p:sp>
      <p:sp>
        <p:nvSpPr>
          <p:cNvPr id="13" name="Text Box 2"/>
          <p:cNvSpPr txBox="1">
            <a:spLocks noChangeArrowheads="1"/>
          </p:cNvSpPr>
          <p:nvPr/>
        </p:nvSpPr>
        <p:spPr bwMode="auto">
          <a:xfrm>
            <a:off x="1447800" y="76200"/>
            <a:ext cx="6324600" cy="914400"/>
          </a:xfrm>
          <a:prstGeom prst="rect">
            <a:avLst/>
          </a:prstGeom>
          <a:noFill/>
          <a:ln w="9525">
            <a:noFill/>
            <a:miter lim="800000"/>
            <a:headEnd/>
            <a:tailEnd/>
          </a:ln>
          <a:effectLst/>
        </p:spPr>
        <p:txBody>
          <a:bodyPr>
            <a:spAutoFit/>
          </a:bodyPr>
          <a:lstStyle/>
          <a:p>
            <a:pPr algn="ctr">
              <a:spcBef>
                <a:spcPct val="50000"/>
              </a:spcBef>
              <a:defRPr/>
            </a:pPr>
            <a:r>
              <a:rPr lang="en-US" sz="5400" b="1" dirty="0">
                <a:solidFill>
                  <a:srgbClr val="AD1F1F"/>
                </a:solidFill>
                <a:effectLst>
                  <a:outerShdw blurRad="38100" dist="38100" dir="2700000" algn="tl">
                    <a:srgbClr val="000000"/>
                  </a:outerShdw>
                </a:effectLst>
                <a:cs typeface="+mn-cs"/>
              </a:rPr>
              <a:t>The Sun is White</a:t>
            </a:r>
          </a:p>
        </p:txBody>
      </p:sp>
      <p:pic>
        <p:nvPicPr>
          <p:cNvPr id="5124" name="Picture 2" descr="C:\Users\bmendez\AppData\Local\Microsoft\Windows\Temporary Internet Files\Content.IE5\AD2ODRKF\MP900409682[1].jpg"/>
          <p:cNvPicPr>
            <a:picLocks noChangeAspect="1" noChangeArrowheads="1"/>
          </p:cNvPicPr>
          <p:nvPr/>
        </p:nvPicPr>
        <p:blipFill>
          <a:blip r:embed="rId3" cstate="print"/>
          <a:srcRect/>
          <a:stretch>
            <a:fillRect/>
          </a:stretch>
        </p:blipFill>
        <p:spPr bwMode="auto">
          <a:xfrm>
            <a:off x="0" y="4572000"/>
            <a:ext cx="2860675" cy="2286000"/>
          </a:xfrm>
          <a:prstGeom prst="rect">
            <a:avLst/>
          </a:prstGeom>
          <a:noFill/>
          <a:ln w="9525">
            <a:noFill/>
            <a:miter lim="800000"/>
            <a:headEnd/>
            <a:tailEnd/>
          </a:ln>
        </p:spPr>
      </p:pic>
      <p:pic>
        <p:nvPicPr>
          <p:cNvPr id="5125" name="Picture 4"/>
          <p:cNvPicPr>
            <a:picLocks noChangeAspect="1" noChangeArrowheads="1"/>
          </p:cNvPicPr>
          <p:nvPr/>
        </p:nvPicPr>
        <p:blipFill>
          <a:blip r:embed="rId4" cstate="print"/>
          <a:srcRect/>
          <a:stretch>
            <a:fillRect/>
          </a:stretch>
        </p:blipFill>
        <p:spPr bwMode="auto">
          <a:xfrm>
            <a:off x="6286500" y="1600200"/>
            <a:ext cx="2857500" cy="1905000"/>
          </a:xfrm>
          <a:prstGeom prst="rect">
            <a:avLst/>
          </a:prstGeom>
          <a:noFill/>
          <a:ln w="9525">
            <a:noFill/>
            <a:miter lim="800000"/>
            <a:headEnd/>
            <a:tailEnd/>
          </a:ln>
        </p:spPr>
      </p:pic>
      <p:pic>
        <p:nvPicPr>
          <p:cNvPr id="5126" name="Picture 4"/>
          <p:cNvPicPr>
            <a:picLocks noChangeAspect="1" noChangeArrowheads="1"/>
          </p:cNvPicPr>
          <p:nvPr/>
        </p:nvPicPr>
        <p:blipFill>
          <a:blip r:embed="rId5" cstate="print"/>
          <a:srcRect/>
          <a:stretch>
            <a:fillRect/>
          </a:stretch>
        </p:blipFill>
        <p:spPr bwMode="auto">
          <a:xfrm>
            <a:off x="6781800" y="4168775"/>
            <a:ext cx="2362200" cy="2689225"/>
          </a:xfrm>
          <a:prstGeom prst="rect">
            <a:avLst/>
          </a:prstGeom>
          <a:noFill/>
          <a:ln w="9525">
            <a:noFill/>
            <a:miter lim="800000"/>
            <a:headEnd/>
            <a:tailEnd/>
          </a:ln>
        </p:spPr>
      </p:pic>
      <p:pic>
        <p:nvPicPr>
          <p:cNvPr id="5127" name="Picture 5" descr="\\Deepspace9\photo archive\Calendar_in_the_Sky_Photos\Chichen.Itza\TempleOfTheWarriors\IMGP4522.JPG"/>
          <p:cNvPicPr>
            <a:picLocks noChangeAspect="1" noChangeArrowheads="1"/>
          </p:cNvPicPr>
          <p:nvPr/>
        </p:nvPicPr>
        <p:blipFill>
          <a:blip r:embed="rId6" cstate="print"/>
          <a:srcRect l="12500" t="21582" r="8333"/>
          <a:stretch>
            <a:fillRect/>
          </a:stretch>
        </p:blipFill>
        <p:spPr bwMode="auto">
          <a:xfrm>
            <a:off x="0" y="1600200"/>
            <a:ext cx="2895600" cy="1905000"/>
          </a:xfrm>
          <a:prstGeom prst="rect">
            <a:avLst/>
          </a:prstGeom>
          <a:noFill/>
          <a:ln w="9525">
            <a:noFill/>
            <a:miter lim="800000"/>
            <a:headEnd/>
            <a:tailEnd/>
          </a:ln>
        </p:spPr>
      </p:pic>
    </p:spTree>
    <p:extLst>
      <p:ext uri="{BB962C8B-B14F-4D97-AF65-F5344CB8AC3E}">
        <p14:creationId xmlns:p14="http://schemas.microsoft.com/office/powerpoint/2010/main" val="1252893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152400" y="76200"/>
            <a:ext cx="8839200" cy="923925"/>
          </a:xfrm>
          <a:prstGeom prst="rect">
            <a:avLst/>
          </a:prstGeom>
          <a:noFill/>
          <a:ln w="9525">
            <a:noFill/>
            <a:miter lim="800000"/>
            <a:headEnd/>
            <a:tailEnd/>
          </a:ln>
          <a:effectLst/>
        </p:spPr>
        <p:txBody>
          <a:bodyPr>
            <a:spAutoFit/>
          </a:bodyPr>
          <a:lstStyle/>
          <a:p>
            <a:pPr algn="ctr">
              <a:spcBef>
                <a:spcPct val="50000"/>
              </a:spcBef>
              <a:defRPr/>
            </a:pPr>
            <a:r>
              <a:rPr lang="en-US" sz="5400" b="1" dirty="0">
                <a:solidFill>
                  <a:srgbClr val="AD1F1F"/>
                </a:solidFill>
                <a:effectLst>
                  <a:outerShdw blurRad="38100" dist="38100" dir="2700000" algn="tl">
                    <a:srgbClr val="000000"/>
                  </a:outerShdw>
                </a:effectLst>
                <a:cs typeface="+mn-cs"/>
              </a:rPr>
              <a:t>The Sun is Above Average</a:t>
            </a:r>
          </a:p>
        </p:txBody>
      </p:sp>
      <p:sp>
        <p:nvSpPr>
          <p:cNvPr id="12" name="Text Box 3"/>
          <p:cNvSpPr txBox="1">
            <a:spLocks noChangeArrowheads="1"/>
          </p:cNvSpPr>
          <p:nvPr/>
        </p:nvSpPr>
        <p:spPr bwMode="auto">
          <a:xfrm>
            <a:off x="381000" y="1371600"/>
            <a:ext cx="3505200" cy="5078413"/>
          </a:xfrm>
          <a:prstGeom prst="rect">
            <a:avLst/>
          </a:prstGeom>
          <a:noFill/>
          <a:ln w="9525">
            <a:noFill/>
            <a:miter lim="800000"/>
            <a:headEnd/>
            <a:tailEnd/>
          </a:ln>
        </p:spPr>
        <p:txBody>
          <a:bodyPr>
            <a:spAutoFit/>
          </a:bodyPr>
          <a:lstStyle/>
          <a:p>
            <a:pPr>
              <a:defRPr/>
            </a:pPr>
            <a:r>
              <a:rPr lang="en-US" dirty="0">
                <a:solidFill>
                  <a:srgbClr val="000000"/>
                </a:solidFill>
                <a:latin typeface="+mn-lt"/>
                <a:cs typeface="+mn-cs"/>
              </a:rPr>
              <a:t>Most stars in the Universe are small, cool, low-mass dwarfs. The Sun is larger, hotter, and more massive than these.</a:t>
            </a:r>
          </a:p>
          <a:p>
            <a:pPr>
              <a:defRPr/>
            </a:pPr>
            <a:endParaRPr lang="en-US" dirty="0">
              <a:solidFill>
                <a:srgbClr val="000000"/>
              </a:solidFill>
              <a:latin typeface="+mn-lt"/>
              <a:cs typeface="+mn-cs"/>
            </a:endParaRPr>
          </a:p>
          <a:p>
            <a:pPr>
              <a:defRPr/>
            </a:pPr>
            <a:r>
              <a:rPr lang="en-US" dirty="0">
                <a:solidFill>
                  <a:srgbClr val="000000"/>
                </a:solidFill>
                <a:latin typeface="+mn-lt"/>
                <a:cs typeface="+mn-cs"/>
              </a:rPr>
              <a:t>There are stars that are much larger, very hot, and many times more massive than the Sun. But these stars are quite rare compared to the Sun or the low-mass stars.</a:t>
            </a:r>
          </a:p>
          <a:p>
            <a:pPr>
              <a:defRPr/>
            </a:pPr>
            <a:endParaRPr lang="en-US" dirty="0">
              <a:solidFill>
                <a:srgbClr val="000000"/>
              </a:solidFill>
              <a:latin typeface="+mn-lt"/>
              <a:cs typeface="+mn-cs"/>
            </a:endParaRPr>
          </a:p>
          <a:p>
            <a:pPr>
              <a:defRPr/>
            </a:pPr>
            <a:r>
              <a:rPr lang="en-US" dirty="0">
                <a:solidFill>
                  <a:srgbClr val="000000"/>
                </a:solidFill>
                <a:latin typeface="+mn-lt"/>
                <a:cs typeface="+mn-cs"/>
              </a:rPr>
              <a:t>The Sun is also not median, mid-range, or most frequent (mode) in the measures of size, temperature, brightness, or mass. </a:t>
            </a:r>
          </a:p>
          <a:p>
            <a:pPr>
              <a:defRPr/>
            </a:pPr>
            <a:endParaRPr lang="en-US" dirty="0">
              <a:solidFill>
                <a:srgbClr val="000000"/>
              </a:solidFill>
              <a:latin typeface="+mn-lt"/>
              <a:cs typeface="+mn-cs"/>
            </a:endParaRPr>
          </a:p>
        </p:txBody>
      </p:sp>
      <p:sp>
        <p:nvSpPr>
          <p:cNvPr id="9" name="Oval 8"/>
          <p:cNvSpPr/>
          <p:nvPr/>
        </p:nvSpPr>
        <p:spPr>
          <a:xfrm>
            <a:off x="762000" y="2743200"/>
            <a:ext cx="9525" cy="9525"/>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149" name="Picture 2" descr="\\Sfo\Company\Images\Illustrations\Stars\WISE_BD_fig3.jpg"/>
          <p:cNvPicPr>
            <a:picLocks noChangeAspect="1" noChangeArrowheads="1"/>
          </p:cNvPicPr>
          <p:nvPr/>
        </p:nvPicPr>
        <p:blipFill>
          <a:blip r:embed="rId3" cstate="print"/>
          <a:srcRect/>
          <a:stretch>
            <a:fillRect/>
          </a:stretch>
        </p:blipFill>
        <p:spPr bwMode="auto">
          <a:xfrm>
            <a:off x="4038600" y="1524000"/>
            <a:ext cx="4724400" cy="3543300"/>
          </a:xfrm>
          <a:prstGeom prst="rect">
            <a:avLst/>
          </a:prstGeom>
          <a:noFill/>
          <a:ln w="9525">
            <a:noFill/>
            <a:miter lim="800000"/>
            <a:headEnd/>
            <a:tailEnd/>
          </a:ln>
        </p:spPr>
      </p:pic>
    </p:spTree>
    <p:extLst>
      <p:ext uri="{BB962C8B-B14F-4D97-AF65-F5344CB8AC3E}">
        <p14:creationId xmlns:p14="http://schemas.microsoft.com/office/powerpoint/2010/main" val="1890160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1356" name="Group 44"/>
          <p:cNvGraphicFramePr>
            <a:graphicFrameLocks noGrp="1"/>
          </p:cNvGraphicFramePr>
          <p:nvPr>
            <p:ph/>
            <p:extLst>
              <p:ext uri="{D42A27DB-BD31-4B8C-83A1-F6EECF244321}">
                <p14:modId xmlns:p14="http://schemas.microsoft.com/office/powerpoint/2010/main" val="884592309"/>
              </p:ext>
            </p:extLst>
          </p:nvPr>
        </p:nvGraphicFramePr>
        <p:xfrm>
          <a:off x="381000" y="2368232"/>
          <a:ext cx="8382001" cy="3727768"/>
        </p:xfrm>
        <a:graphic>
          <a:graphicData uri="http://schemas.openxmlformats.org/drawingml/2006/table">
            <a:tbl>
              <a:tblPr/>
              <a:tblGrid>
                <a:gridCol w="1552223"/>
                <a:gridCol w="3414889"/>
                <a:gridCol w="3414889"/>
              </a:tblGrid>
              <a:tr h="3810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Property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Sun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Range for Stars in the Milky Way relative to the Sun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Times New Roman" pitchFamily="18" charset="0"/>
                        </a:rPr>
                        <a:t>Radius</a:t>
                      </a:r>
                      <a:endParaRPr kumimoji="0" lang="en-US" sz="12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n-lt"/>
                          <a:cs typeface="Times New Roman" pitchFamily="18" charset="0"/>
                        </a:rPr>
                        <a:t>696,000 km (109 times Earth’s radius)</a:t>
                      </a:r>
                      <a:endParaRPr kumimoji="0" lang="en-US" sz="12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1x10</a:t>
                      </a:r>
                      <a:r>
                        <a:rPr kumimoji="0" lang="en-US" sz="1200" b="0" i="0" u="none" strike="noStrike" cap="none" normalizeH="0" baseline="30000" dirty="0" smtClean="0">
                          <a:ln>
                            <a:noFill/>
                          </a:ln>
                          <a:solidFill>
                            <a:schemeClr val="tx1"/>
                          </a:solidFill>
                          <a:effectLst/>
                          <a:latin typeface="+mn-lt"/>
                        </a:rPr>
                        <a:t>-1</a:t>
                      </a:r>
                      <a:r>
                        <a:rPr kumimoji="0" lang="en-US" sz="1200" b="0" i="0" u="none" strike="noStrike" cap="none" normalizeH="0" baseline="0" dirty="0" smtClean="0">
                          <a:ln>
                            <a:noFill/>
                          </a:ln>
                          <a:solidFill>
                            <a:schemeClr val="tx1"/>
                          </a:solidFill>
                          <a:effectLst/>
                          <a:latin typeface="+mn-lt"/>
                        </a:rPr>
                        <a:t> – 2x10</a:t>
                      </a:r>
                      <a:r>
                        <a:rPr kumimoji="0" lang="en-US" sz="1200" b="0" i="0" u="none" strike="noStrike" cap="none" normalizeH="0" baseline="30000" dirty="0" smtClean="0">
                          <a:ln>
                            <a:noFill/>
                          </a:ln>
                          <a:solidFill>
                            <a:schemeClr val="tx1"/>
                          </a:solidFill>
                          <a:effectLst/>
                          <a:latin typeface="+mn-lt"/>
                        </a:rPr>
                        <a:t>3 </a:t>
                      </a:r>
                      <a:r>
                        <a:rPr kumimoji="0" lang="en-US" sz="1200" b="0" i="0" u="none" strike="noStrike" cap="none" normalizeH="0" baseline="0" dirty="0" smtClean="0">
                          <a:ln>
                            <a:noFill/>
                          </a:ln>
                          <a:solidFill>
                            <a:schemeClr val="tx1"/>
                          </a:solidFill>
                          <a:effectLst/>
                          <a:latin typeface="+mn-lt"/>
                        </a:rPr>
                        <a:t>(more stars smaller than larger)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n-lt"/>
                          <a:cs typeface="Times New Roman" pitchFamily="18" charset="0"/>
                        </a:rPr>
                        <a:t>Rotation Rate</a:t>
                      </a:r>
                      <a:endParaRPr kumimoji="0" lang="en-US" sz="12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n-lt"/>
                          <a:cs typeface="Times New Roman" pitchFamily="18" charset="0"/>
                        </a:rPr>
                        <a:t>27 days (equator) to 31 days (poles)</a:t>
                      </a:r>
                      <a:endParaRPr kumimoji="0" lang="en-US" sz="12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n-lt"/>
                          <a:cs typeface="Times New Roman" pitchFamily="18" charset="0"/>
                        </a:rPr>
                        <a:t>Luminosity </a:t>
                      </a:r>
                      <a:br>
                        <a:rPr kumimoji="0" lang="en-US" sz="1200" b="0" i="0" u="none" strike="noStrike" cap="none" normalizeH="0" baseline="0" smtClean="0">
                          <a:ln>
                            <a:noFill/>
                          </a:ln>
                          <a:solidFill>
                            <a:schemeClr val="tx1"/>
                          </a:solidFill>
                          <a:effectLst/>
                          <a:latin typeface="+mn-lt"/>
                          <a:cs typeface="Times New Roman" pitchFamily="18" charset="0"/>
                        </a:rPr>
                      </a:br>
                      <a:r>
                        <a:rPr kumimoji="0" lang="en-US" sz="1200" b="0" i="0" u="none" strike="noStrike" cap="none" normalizeH="0" baseline="0" smtClean="0">
                          <a:ln>
                            <a:noFill/>
                          </a:ln>
                          <a:solidFill>
                            <a:schemeClr val="tx1"/>
                          </a:solidFill>
                          <a:effectLst/>
                          <a:latin typeface="+mn-lt"/>
                          <a:cs typeface="Times New Roman" pitchFamily="18" charset="0"/>
                        </a:rPr>
                        <a:t>(Power Output)</a:t>
                      </a:r>
                      <a:endParaRPr kumimoji="0" lang="en-US" sz="12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Times New Roman" pitchFamily="18" charset="0"/>
                        </a:rPr>
                        <a:t>3.8 x 10</a:t>
                      </a:r>
                      <a:r>
                        <a:rPr kumimoji="0" lang="en-US" sz="1200" b="0" i="0" u="none" strike="noStrike" cap="none" normalizeH="0" baseline="30000" dirty="0" smtClean="0">
                          <a:ln>
                            <a:noFill/>
                          </a:ln>
                          <a:solidFill>
                            <a:schemeClr val="tx1"/>
                          </a:solidFill>
                          <a:effectLst/>
                          <a:latin typeface="+mn-lt"/>
                          <a:cs typeface="Times New Roman" pitchFamily="18" charset="0"/>
                        </a:rPr>
                        <a:t>26</a:t>
                      </a:r>
                      <a:r>
                        <a:rPr kumimoji="0" lang="en-US" sz="1200" b="0" i="0" u="none" strike="noStrike" cap="none" normalizeH="0" baseline="0" dirty="0" smtClean="0">
                          <a:ln>
                            <a:noFill/>
                          </a:ln>
                          <a:solidFill>
                            <a:schemeClr val="tx1"/>
                          </a:solidFill>
                          <a:effectLst/>
                          <a:latin typeface="+mn-lt"/>
                          <a:cs typeface="Times New Roman" pitchFamily="18" charset="0"/>
                        </a:rPr>
                        <a:t> </a:t>
                      </a:r>
                      <a:r>
                        <a:rPr kumimoji="0" lang="en-US" sz="1200" b="0" i="0" u="none" strike="noStrike" cap="none" normalizeH="0" baseline="0" dirty="0" smtClean="0">
                          <a:ln>
                            <a:noFill/>
                          </a:ln>
                          <a:solidFill>
                            <a:schemeClr val="tx1"/>
                          </a:solidFill>
                          <a:effectLst/>
                          <a:latin typeface="+mn-lt"/>
                          <a:cs typeface="Times New Roman" pitchFamily="18" charset="0"/>
                        </a:rPr>
                        <a:t>watts</a:t>
                      </a:r>
                      <a:endParaRPr kumimoji="0" lang="en-US" sz="12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4x10</a:t>
                      </a:r>
                      <a:r>
                        <a:rPr kumimoji="0" lang="en-US" sz="1200" b="0" i="0" u="none" strike="noStrike" cap="none" normalizeH="0" baseline="30000" dirty="0" smtClean="0">
                          <a:ln>
                            <a:noFill/>
                          </a:ln>
                          <a:solidFill>
                            <a:schemeClr val="tx1"/>
                          </a:solidFill>
                          <a:effectLst/>
                          <a:latin typeface="+mn-lt"/>
                        </a:rPr>
                        <a:t>-2</a:t>
                      </a:r>
                      <a:r>
                        <a:rPr kumimoji="0" lang="en-US" sz="1200" b="0" i="0" u="none" strike="noStrike" cap="none" normalizeH="0" baseline="0" dirty="0" smtClean="0">
                          <a:ln>
                            <a:noFill/>
                          </a:ln>
                          <a:solidFill>
                            <a:schemeClr val="tx1"/>
                          </a:solidFill>
                          <a:effectLst/>
                          <a:latin typeface="+mn-lt"/>
                        </a:rPr>
                        <a:t> – 9x10</a:t>
                      </a:r>
                      <a:r>
                        <a:rPr kumimoji="0" lang="en-US" sz="1200" b="0" i="0" u="none" strike="noStrike" cap="none" normalizeH="0" baseline="30000" dirty="0" smtClean="0">
                          <a:ln>
                            <a:noFill/>
                          </a:ln>
                          <a:solidFill>
                            <a:schemeClr val="tx1"/>
                          </a:solidFill>
                          <a:effectLst/>
                          <a:latin typeface="+mn-lt"/>
                        </a:rPr>
                        <a:t>6 </a:t>
                      </a:r>
                      <a:r>
                        <a:rPr kumimoji="0" lang="en-US" sz="1200" b="0" i="0" u="none" strike="noStrike" cap="none" normalizeH="0" baseline="0" dirty="0" smtClean="0">
                          <a:ln>
                            <a:noFill/>
                          </a:ln>
                          <a:solidFill>
                            <a:schemeClr val="tx1"/>
                          </a:solidFill>
                          <a:effectLst/>
                          <a:latin typeface="+mn-lt"/>
                        </a:rPr>
                        <a:t>(more stars less luminous than more luminous)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n-lt"/>
                          <a:cs typeface="Times New Roman" pitchFamily="18" charset="0"/>
                        </a:rPr>
                        <a:t>Surface Temperature</a:t>
                      </a:r>
                      <a:endParaRPr kumimoji="0" lang="en-US" sz="12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Times New Roman" pitchFamily="18" charset="0"/>
                        </a:rPr>
                        <a:t>5,800 K (average)</a:t>
                      </a:r>
                      <a:endParaRPr kumimoji="0" lang="en-US" sz="12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1.5x10</a:t>
                      </a:r>
                      <a:r>
                        <a:rPr kumimoji="0" lang="en-US" sz="1200" b="0" i="0" u="none" strike="noStrike" cap="none" normalizeH="0" baseline="30000" dirty="0" smtClean="0">
                          <a:ln>
                            <a:noFill/>
                          </a:ln>
                          <a:solidFill>
                            <a:schemeClr val="tx1"/>
                          </a:solidFill>
                          <a:effectLst/>
                          <a:latin typeface="+mn-lt"/>
                        </a:rPr>
                        <a:t>3</a:t>
                      </a:r>
                      <a:r>
                        <a:rPr kumimoji="0" lang="en-US" sz="1200" b="0" i="0" u="none" strike="noStrike" cap="none" normalizeH="0" baseline="0" dirty="0" smtClean="0">
                          <a:ln>
                            <a:noFill/>
                          </a:ln>
                          <a:solidFill>
                            <a:schemeClr val="tx1"/>
                          </a:solidFill>
                          <a:effectLst/>
                          <a:latin typeface="+mn-lt"/>
                        </a:rPr>
                        <a:t> – 3x10</a:t>
                      </a:r>
                      <a:r>
                        <a:rPr kumimoji="0" lang="en-US" sz="1200" b="0" i="0" u="none" strike="noStrike" cap="none" normalizeH="0" baseline="30000" dirty="0" smtClean="0">
                          <a:ln>
                            <a:noFill/>
                          </a:ln>
                          <a:solidFill>
                            <a:schemeClr val="tx1"/>
                          </a:solidFill>
                          <a:effectLst/>
                          <a:latin typeface="+mn-lt"/>
                        </a:rPr>
                        <a:t>4 </a:t>
                      </a:r>
                      <a:r>
                        <a:rPr kumimoji="0" lang="en-US" sz="1200" b="0" i="0" u="none" strike="noStrike" cap="none" normalizeH="0" baseline="0" dirty="0" smtClean="0">
                          <a:ln>
                            <a:noFill/>
                          </a:ln>
                          <a:solidFill>
                            <a:schemeClr val="tx1"/>
                          </a:solidFill>
                          <a:effectLst/>
                          <a:latin typeface="+mn-lt"/>
                        </a:rPr>
                        <a:t>K (more stars cooler than hotter)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n-lt"/>
                          <a:cs typeface="Times New Roman" pitchFamily="18" charset="0"/>
                        </a:rPr>
                        <a:t>Mass</a:t>
                      </a:r>
                      <a:endParaRPr kumimoji="0" lang="en-US" sz="12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Times New Roman" pitchFamily="18" charset="0"/>
                        </a:rPr>
                        <a:t>2 x 10</a:t>
                      </a:r>
                      <a:r>
                        <a:rPr kumimoji="0" lang="en-US" sz="1200" b="0" i="0" u="none" strike="noStrike" cap="none" normalizeH="0" baseline="30000" dirty="0" smtClean="0">
                          <a:ln>
                            <a:noFill/>
                          </a:ln>
                          <a:solidFill>
                            <a:schemeClr val="tx1"/>
                          </a:solidFill>
                          <a:effectLst/>
                          <a:latin typeface="+mn-lt"/>
                          <a:cs typeface="Times New Roman" pitchFamily="18" charset="0"/>
                        </a:rPr>
                        <a:t>30</a:t>
                      </a:r>
                      <a:r>
                        <a:rPr kumimoji="0" lang="en-US" sz="1200" b="0" i="0" u="none" strike="noStrike" cap="none" normalizeH="0" baseline="0" dirty="0" smtClean="0">
                          <a:ln>
                            <a:noFill/>
                          </a:ln>
                          <a:solidFill>
                            <a:schemeClr val="tx1"/>
                          </a:solidFill>
                          <a:effectLst/>
                          <a:latin typeface="+mn-lt"/>
                          <a:cs typeface="Times New Roman" pitchFamily="18" charset="0"/>
                        </a:rPr>
                        <a:t> </a:t>
                      </a:r>
                      <a:r>
                        <a:rPr kumimoji="0" lang="en-US" sz="1200" b="0" i="0" u="none" strike="noStrike" cap="none" normalizeH="0" baseline="0" dirty="0" smtClean="0">
                          <a:ln>
                            <a:noFill/>
                          </a:ln>
                          <a:solidFill>
                            <a:schemeClr val="tx1"/>
                          </a:solidFill>
                          <a:effectLst/>
                          <a:latin typeface="+mn-lt"/>
                          <a:cs typeface="Times New Roman" pitchFamily="18" charset="0"/>
                        </a:rPr>
                        <a:t>kg</a:t>
                      </a:r>
                      <a:endParaRPr kumimoji="0" lang="en-US" sz="12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8x10</a:t>
                      </a:r>
                      <a:r>
                        <a:rPr kumimoji="0" lang="en-US" sz="1200" b="0" i="0" u="none" strike="noStrike" cap="none" normalizeH="0" baseline="30000" dirty="0" smtClean="0">
                          <a:ln>
                            <a:noFill/>
                          </a:ln>
                          <a:solidFill>
                            <a:schemeClr val="tx1"/>
                          </a:solidFill>
                          <a:effectLst/>
                          <a:latin typeface="+mn-lt"/>
                        </a:rPr>
                        <a:t>-2</a:t>
                      </a:r>
                      <a:r>
                        <a:rPr kumimoji="0" lang="en-US" sz="1200" b="0" i="0" u="none" strike="noStrike" cap="none" normalizeH="0" baseline="0" dirty="0" smtClean="0">
                          <a:ln>
                            <a:noFill/>
                          </a:ln>
                          <a:solidFill>
                            <a:schemeClr val="tx1"/>
                          </a:solidFill>
                          <a:effectLst/>
                          <a:latin typeface="+mn-lt"/>
                        </a:rPr>
                        <a:t> – 3x10</a:t>
                      </a:r>
                      <a:r>
                        <a:rPr kumimoji="0" lang="en-US" sz="1200" b="0" i="0" u="none" strike="noStrike" cap="none" normalizeH="0" baseline="30000" dirty="0" smtClean="0">
                          <a:ln>
                            <a:noFill/>
                          </a:ln>
                          <a:solidFill>
                            <a:schemeClr val="tx1"/>
                          </a:solidFill>
                          <a:effectLst/>
                          <a:latin typeface="+mn-lt"/>
                        </a:rPr>
                        <a:t>2 </a:t>
                      </a:r>
                      <a:r>
                        <a:rPr kumimoji="0" lang="en-US" sz="1200" b="0" i="0" u="none" strike="noStrike" cap="none" normalizeH="0" baseline="0" dirty="0" smtClean="0">
                          <a:ln>
                            <a:noFill/>
                          </a:ln>
                          <a:solidFill>
                            <a:schemeClr val="tx1"/>
                          </a:solidFill>
                          <a:effectLst/>
                          <a:latin typeface="+mn-lt"/>
                        </a:rPr>
                        <a:t>(more stars less massive than more)</a:t>
                      </a:r>
                      <a:endParaRPr kumimoji="0" lang="en-US" sz="1200" b="0" i="0" u="none" strike="noStrike" cap="none" normalizeH="0" baseline="3000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87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n-lt"/>
                          <a:cs typeface="Times New Roman" pitchFamily="18" charset="0"/>
                        </a:rPr>
                        <a:t>Composition</a:t>
                      </a:r>
                      <a:endParaRPr kumimoji="0" lang="en-US" sz="12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n-lt"/>
                          <a:cs typeface="Times New Roman" pitchFamily="18" charset="0"/>
                        </a:rPr>
                        <a:t>70% Hydrogen, 28% Helium, 2% heavier elements (by percentage of mass)</a:t>
                      </a:r>
                      <a:endParaRPr kumimoji="0" lang="en-US" sz="12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Typical for Pop I, Pop II stars are more metal poor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n-lt"/>
                          <a:cs typeface="Times New Roman" pitchFamily="18" charset="0"/>
                        </a:rPr>
                        <a:t>Age</a:t>
                      </a:r>
                      <a:endParaRPr kumimoji="0" lang="en-US" sz="12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Times New Roman" pitchFamily="18" charset="0"/>
                        </a:rPr>
                        <a:t>4.8 </a:t>
                      </a:r>
                      <a:r>
                        <a:rPr kumimoji="0" lang="en-US" sz="1200" b="0" i="0" u="none" strike="noStrike" cap="none" normalizeH="0" baseline="0" dirty="0" smtClean="0">
                          <a:ln>
                            <a:noFill/>
                          </a:ln>
                          <a:solidFill>
                            <a:schemeClr val="tx1"/>
                          </a:solidFill>
                          <a:effectLst/>
                          <a:latin typeface="+mn-lt"/>
                          <a:cs typeface="Times New Roman" pitchFamily="18" charset="0"/>
                        </a:rPr>
                        <a:t>billion </a:t>
                      </a:r>
                      <a:r>
                        <a:rPr kumimoji="0" lang="en-US" sz="1200" b="0" i="0" u="none" strike="noStrike" cap="none" normalizeH="0" baseline="0" dirty="0" smtClean="0">
                          <a:ln>
                            <a:noFill/>
                          </a:ln>
                          <a:solidFill>
                            <a:schemeClr val="tx1"/>
                          </a:solidFill>
                          <a:effectLst/>
                          <a:latin typeface="+mn-lt"/>
                          <a:cs typeface="Times New Roman" pitchFamily="18" charset="0"/>
                        </a:rPr>
                        <a:t>years of an expected 10 billion </a:t>
                      </a:r>
                      <a:r>
                        <a:rPr kumimoji="0" lang="en-US" sz="1200" b="0" i="0" u="none" strike="noStrike" cap="none" normalizeH="0" baseline="0" smtClean="0">
                          <a:ln>
                            <a:noFill/>
                          </a:ln>
                          <a:solidFill>
                            <a:schemeClr val="tx1"/>
                          </a:solidFill>
                          <a:effectLst/>
                          <a:latin typeface="+mn-lt"/>
                          <a:cs typeface="Times New Roman" pitchFamily="18" charset="0"/>
                        </a:rPr>
                        <a:t>year lifetime</a:t>
                      </a:r>
                      <a:endParaRPr kumimoji="0" lang="en-US" sz="12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10</a:t>
                      </a:r>
                      <a:r>
                        <a:rPr kumimoji="0" lang="en-US" sz="1200" b="0" i="0" u="none" strike="noStrike" cap="none" normalizeH="0" baseline="30000" dirty="0" smtClean="0">
                          <a:ln>
                            <a:noFill/>
                          </a:ln>
                          <a:solidFill>
                            <a:schemeClr val="tx1"/>
                          </a:solidFill>
                          <a:effectLst/>
                          <a:latin typeface="+mn-lt"/>
                        </a:rPr>
                        <a:t>5</a:t>
                      </a:r>
                      <a:r>
                        <a:rPr kumimoji="0" lang="en-US" sz="1200" b="0" i="0" u="none" strike="noStrike" cap="none" normalizeH="0" baseline="0" dirty="0" smtClean="0">
                          <a:ln>
                            <a:noFill/>
                          </a:ln>
                          <a:solidFill>
                            <a:schemeClr val="tx1"/>
                          </a:solidFill>
                          <a:effectLst/>
                          <a:latin typeface="+mn-lt"/>
                        </a:rPr>
                        <a:t> – 10</a:t>
                      </a:r>
                      <a:r>
                        <a:rPr kumimoji="0" lang="en-US" sz="1200" b="0" i="0" u="none" strike="noStrike" cap="none" normalizeH="0" baseline="30000" dirty="0" smtClean="0">
                          <a:ln>
                            <a:noFill/>
                          </a:ln>
                          <a:solidFill>
                            <a:schemeClr val="tx1"/>
                          </a:solidFill>
                          <a:effectLst/>
                          <a:latin typeface="+mn-lt"/>
                        </a:rPr>
                        <a:t>10</a:t>
                      </a:r>
                      <a:r>
                        <a:rPr kumimoji="0" lang="en-US" sz="1200" b="0" i="0" u="none" strike="noStrike" cap="none" normalizeH="0" baseline="0" dirty="0" smtClean="0">
                          <a:ln>
                            <a:noFill/>
                          </a:ln>
                          <a:solidFill>
                            <a:schemeClr val="tx1"/>
                          </a:solidFill>
                          <a:effectLst/>
                          <a:latin typeface="+mn-lt"/>
                        </a:rPr>
                        <a:t> </a:t>
                      </a:r>
                      <a:r>
                        <a:rPr kumimoji="0" lang="en-US" sz="1200" b="0" i="0" u="none" strike="noStrike" cap="none" normalizeH="0" baseline="0" dirty="0" err="1" smtClean="0">
                          <a:ln>
                            <a:noFill/>
                          </a:ln>
                          <a:solidFill>
                            <a:schemeClr val="tx1"/>
                          </a:solidFill>
                          <a:effectLst/>
                          <a:latin typeface="+mn-lt"/>
                        </a:rPr>
                        <a:t>yrs</a:t>
                      </a:r>
                      <a:r>
                        <a:rPr kumimoji="0" lang="en-US" sz="1200" b="0" i="0" u="none" strike="noStrike" cap="none" normalizeH="0" baseline="0" dirty="0" smtClean="0">
                          <a:ln>
                            <a:noFill/>
                          </a:ln>
                          <a:solidFill>
                            <a:schemeClr val="tx1"/>
                          </a:solidFill>
                          <a:effectLst/>
                          <a:latin typeface="+mn-lt"/>
                        </a:rPr>
                        <a:t>, More older stars than younger stars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 name="Text Box 2"/>
          <p:cNvSpPr txBox="1">
            <a:spLocks noChangeArrowheads="1"/>
          </p:cNvSpPr>
          <p:nvPr/>
        </p:nvSpPr>
        <p:spPr bwMode="auto">
          <a:xfrm>
            <a:off x="533400" y="152400"/>
            <a:ext cx="6019800" cy="1754326"/>
          </a:xfrm>
          <a:prstGeom prst="rect">
            <a:avLst/>
          </a:prstGeom>
          <a:noFill/>
          <a:ln w="9525">
            <a:noFill/>
            <a:miter lim="800000"/>
            <a:headEnd/>
            <a:tailEnd/>
          </a:ln>
          <a:effectLst/>
        </p:spPr>
        <p:txBody>
          <a:bodyPr wrap="square">
            <a:spAutoFit/>
          </a:bodyPr>
          <a:lstStyle/>
          <a:p>
            <a:pPr algn="ctr">
              <a:spcBef>
                <a:spcPct val="50000"/>
              </a:spcBef>
              <a:defRPr/>
            </a:pPr>
            <a:r>
              <a:rPr lang="en-US" sz="5400" b="1" dirty="0" smtClean="0">
                <a:solidFill>
                  <a:srgbClr val="AD1F1F"/>
                </a:solidFill>
                <a:effectLst>
                  <a:outerShdw blurRad="38100" dist="38100" dir="2700000" algn="tl">
                    <a:srgbClr val="000000"/>
                  </a:outerShdw>
                </a:effectLst>
                <a:cs typeface="+mn-cs"/>
              </a:rPr>
              <a:t>Properties of </a:t>
            </a:r>
            <a:r>
              <a:rPr lang="en-US" sz="5400" b="1" dirty="0">
                <a:solidFill>
                  <a:srgbClr val="AD1F1F"/>
                </a:solidFill>
                <a:effectLst>
                  <a:outerShdw blurRad="38100" dist="38100" dir="2700000" algn="tl">
                    <a:srgbClr val="000000"/>
                  </a:outerShdw>
                </a:effectLst>
                <a:cs typeface="+mn-cs"/>
              </a:rPr>
              <a:t>the </a:t>
            </a:r>
            <a:r>
              <a:rPr lang="en-US" sz="5400" b="1" dirty="0" smtClean="0">
                <a:solidFill>
                  <a:srgbClr val="AD1F1F"/>
                </a:solidFill>
                <a:effectLst>
                  <a:outerShdw blurRad="38100" dist="38100" dir="2700000" algn="tl">
                    <a:srgbClr val="000000"/>
                  </a:outerShdw>
                </a:effectLst>
                <a:cs typeface="+mn-cs"/>
              </a:rPr>
              <a:t>Sun</a:t>
            </a:r>
            <a:endParaRPr lang="en-US" sz="5400" b="1" dirty="0">
              <a:solidFill>
                <a:srgbClr val="AD1F1F"/>
              </a:solidFill>
              <a:effectLst>
                <a:outerShdw blurRad="38100" dist="38100" dir="2700000" algn="tl">
                  <a:srgbClr val="000000"/>
                </a:outerShdw>
              </a:effectLst>
              <a:cs typeface="+mn-cs"/>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8730" b="17142"/>
          <a:stretch/>
        </p:blipFill>
        <p:spPr>
          <a:xfrm>
            <a:off x="6879771" y="1"/>
            <a:ext cx="2264229" cy="209800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13174</TotalTime>
  <Words>1136</Words>
  <Application>Microsoft Office PowerPoint</Application>
  <PresentationFormat>On-screen Show (4:3)</PresentationFormat>
  <Paragraphs>80</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Default Design</vt:lpstr>
      <vt:lpstr>PowerPoint Presentation</vt:lpstr>
      <vt:lpstr>PowerPoint Presentation</vt:lpstr>
      <vt:lpstr>PowerPoint Presentation</vt:lpstr>
      <vt:lpstr>PowerPoint Presentation</vt:lpstr>
      <vt:lpstr>PowerPoint Presentation</vt:lpstr>
      <vt:lpstr>PowerPoint Presentation</vt:lpstr>
    </vt:vector>
  </TitlesOfParts>
  <Company>CSE@SSL 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bmendez;laura</dc:creator>
  <cp:lastModifiedBy>Bryan Mendez</cp:lastModifiedBy>
  <cp:revision>240</cp:revision>
  <dcterms:created xsi:type="dcterms:W3CDTF">2002-10-24T17:22:42Z</dcterms:created>
  <dcterms:modified xsi:type="dcterms:W3CDTF">2014-10-31T07:42:01Z</dcterms:modified>
</cp:coreProperties>
</file>