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sldIdLst>
    <p:sldId id="356" r:id="rId3"/>
    <p:sldId id="358" r:id="rId4"/>
    <p:sldId id="357" r:id="rId5"/>
    <p:sldId id="359" r:id="rId6"/>
    <p:sldId id="360" r:id="rId7"/>
    <p:sldId id="366" r:id="rId8"/>
    <p:sldId id="367" r:id="rId9"/>
    <p:sldId id="361"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62" r:id="rId23"/>
    <p:sldId id="371" r:id="rId24"/>
    <p:sldId id="277" r:id="rId25"/>
    <p:sldId id="278" r:id="rId26"/>
    <p:sldId id="279" r:id="rId27"/>
    <p:sldId id="370" r:id="rId28"/>
    <p:sldId id="373" r:id="rId29"/>
    <p:sldId id="281" r:id="rId30"/>
    <p:sldId id="282" r:id="rId31"/>
    <p:sldId id="283" r:id="rId32"/>
    <p:sldId id="284" r:id="rId33"/>
    <p:sldId id="363" r:id="rId34"/>
    <p:sldId id="286" r:id="rId35"/>
    <p:sldId id="287" r:id="rId36"/>
    <p:sldId id="288" r:id="rId37"/>
    <p:sldId id="289" r:id="rId38"/>
    <p:sldId id="290" r:id="rId39"/>
    <p:sldId id="292" r:id="rId40"/>
    <p:sldId id="368" r:id="rId41"/>
    <p:sldId id="295" r:id="rId42"/>
    <p:sldId id="298" r:id="rId43"/>
    <p:sldId id="299" r:id="rId44"/>
    <p:sldId id="300" r:id="rId45"/>
    <p:sldId id="301" r:id="rId46"/>
    <p:sldId id="302" r:id="rId47"/>
    <p:sldId id="303" r:id="rId48"/>
    <p:sldId id="364" r:id="rId49"/>
    <p:sldId id="365" r:id="rId50"/>
    <p:sldId id="355" r:id="rId51"/>
    <p:sldId id="372" r:id="rId52"/>
    <p:sldId id="311" r:id="rId53"/>
    <p:sldId id="272" r:id="rId54"/>
    <p:sldId id="36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84" y="-19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4171C-BBA2-4CAF-A041-4739013AE111}" type="datetimeFigureOut">
              <a:rPr lang="en-US" smtClean="0"/>
              <a:t>10/30/2014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CA303-CCDA-4652-B49E-9B9700A554DB}" type="slidenum">
              <a:rPr lang="en-US" smtClean="0"/>
              <a:t>‹#›</a:t>
            </a:fld>
            <a:endParaRPr lang="en-US"/>
          </a:p>
        </p:txBody>
      </p:sp>
    </p:spTree>
    <p:extLst>
      <p:ext uri="{BB962C8B-B14F-4D97-AF65-F5344CB8AC3E}">
        <p14:creationId xmlns:p14="http://schemas.microsoft.com/office/powerpoint/2010/main" val="36967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fld id="{9E89A784-6CCA-453A-A1C7-1B14FE480E77}" type="slidenum">
              <a:rPr lang="en-US" altLang="en-US" sz="1200">
                <a:solidFill>
                  <a:prstClr val="black"/>
                </a:solidFill>
              </a:rPr>
              <a:pPr/>
              <a:t>3</a:t>
            </a:fld>
            <a:endParaRPr lang="en-US" alt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375BD8C-F6E6-4EA3-891B-EA323C51859F}" type="slidenum">
              <a:rPr lang="en-US" altLang="en-US" sz="1200" smtClean="0"/>
              <a:pPr/>
              <a:t>33</a:t>
            </a:fld>
            <a:endParaRPr lang="en-US" alt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2.2: Project GLOBE sample data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6788B7D-A31B-41D0-ADA7-8EC193C05FB8}" type="slidenum">
              <a:rPr lang="en-US" altLang="en-US" sz="1200" smtClean="0"/>
              <a:pPr/>
              <a:t>34</a:t>
            </a:fld>
            <a:endParaRPr lang="en-US" alt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World Map</a:t>
            </a:r>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067238D-5434-44D1-8F83-87D84437A7A1}" type="slidenum">
              <a:rPr lang="en-US" altLang="en-US" sz="1200" smtClean="0"/>
              <a:pPr/>
              <a:t>35</a:t>
            </a:fld>
            <a:endParaRPr lang="en-US" altLang="en-US" sz="120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2.2: Project GLOBE Temperatures for Alaska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24EDBA7-AFF3-4667-BFE9-B5ADC81F9D9C}" type="slidenum">
              <a:rPr lang="en-US" altLang="en-US" sz="1200" smtClean="0"/>
              <a:pPr/>
              <a:t>36</a:t>
            </a:fld>
            <a:endParaRPr lang="en-US" alt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2.2: Project GLOBE Temperatures for Antarctica</a:t>
            </a:r>
          </a:p>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A60F1B2-9D5D-49F8-8EA9-3837DA6C6DE1}" type="slidenum">
              <a:rPr lang="en-US" altLang="en-US" sz="1200" smtClean="0"/>
              <a:pPr/>
              <a:t>37</a:t>
            </a:fld>
            <a:endParaRPr lang="en-US" altLang="en-US" sz="1200"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2.2: Project GLOBE Temperatures for Ecuador</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0D012A9F-BBBF-4BC3-A8E8-8B9BEF3F8E00}" type="slidenum">
              <a:rPr lang="en-US" altLang="en-US" sz="1200" smtClean="0"/>
              <a:pPr/>
              <a:t>38</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093CEEE-99F3-4596-8A7F-159F4EE59E0E}" type="slidenum">
              <a:rPr lang="en-US" altLang="en-US" sz="1200" smtClean="0"/>
              <a:pPr/>
              <a:t>40</a:t>
            </a:fld>
            <a:endParaRPr lang="en-US" altLang="en-US" sz="120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Sample Data</a:t>
            </a:r>
          </a:p>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E49900D-19E0-4AE5-814A-2CE46577BF3A}" type="slidenum">
              <a:rPr lang="en-US" altLang="en-US" sz="1200" smtClean="0"/>
              <a:pPr/>
              <a:t>41</a:t>
            </a:fld>
            <a:endParaRPr lang="en-US" altLang="en-US" sz="120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Latitude Graph: Alaska</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7FD74F9-35EE-4C95-AAC2-8D21C4737919}" type="slidenum">
              <a:rPr lang="en-US" altLang="en-US" sz="1200" smtClean="0"/>
              <a:pPr/>
              <a:t>42</a:t>
            </a:fld>
            <a:endParaRPr lang="en-US" alt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Latitude Graph: Alaska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373C840C-0B77-4368-898B-79FD084443CE}" type="slidenum">
              <a:rPr lang="en-US" altLang="en-US" sz="1200" smtClean="0"/>
              <a:pPr/>
              <a:t>43</a:t>
            </a:fld>
            <a:endParaRPr lang="en-US" altLang="en-US" sz="1200"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Latitude Graph: Colorado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3093216-0AD2-4D91-88AC-918271A7601A}" type="slidenum">
              <a:rPr lang="en-US" altLang="en-US" sz="1200" smtClean="0"/>
              <a:pPr/>
              <a:t>5</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2.1: Pre-unit 2 Questionnaire: Why Are There Seasons?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223597D6-BEC3-41E0-8067-B9BE453C22F9}" type="slidenum">
              <a:rPr lang="en-US" altLang="en-US" sz="1200" smtClean="0"/>
              <a:pPr/>
              <a:t>44</a:t>
            </a:fld>
            <a:endParaRPr lang="en-US" altLang="en-US" sz="1200"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Latitude Graph: New Zealand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742B02B9-0742-44F6-BF66-2BDF0547F32C}" type="slidenum">
              <a:rPr lang="en-US" altLang="en-US" sz="1200" smtClean="0"/>
              <a:pPr/>
              <a:t>45</a:t>
            </a:fld>
            <a:endParaRPr lang="en-US" alt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2.3: Hours of Daylight Latitude Graph: Ecuador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3F3A2CC-C648-4FE5-AF6A-552BBC5CC3BE}" type="slidenum">
              <a:rPr lang="en-US" altLang="en-US" sz="1200" smtClean="0"/>
              <a:pPr/>
              <a:t>46</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64DAA42-4F0B-402A-BA6B-8D6CF5C9B67D}" type="slidenum">
              <a:rPr lang="en-US" altLang="en-US" sz="1200" smtClean="0"/>
              <a:pPr/>
              <a:t>51</a:t>
            </a:fld>
            <a:endParaRPr lang="en-US" alt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63093216-0AD2-4D91-88AC-918271A7601A}" type="slidenum">
              <a:rPr lang="en-US" altLang="en-US" sz="1200" smtClean="0"/>
              <a:pPr/>
              <a:t>52</a:t>
            </a:fld>
            <a:endParaRPr lang="en-US" altLang="en-US" sz="120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2.1: Pre-unit 2 Questionnaire: Why Are There Seasons?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D4729B2-9D6F-4878-A42C-9D82A25175F9}" type="slidenum">
              <a:rPr lang="en-US" altLang="en-US" sz="1200" smtClean="0"/>
              <a:pPr/>
              <a:t>54</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2A1A8D6-5A76-4360-A5C8-46E06E1A1366}" type="slidenum">
              <a:rPr lang="en-US" altLang="en-US" sz="1200" smtClean="0"/>
              <a:pPr/>
              <a:t>23</a:t>
            </a:fld>
            <a:endParaRPr lang="en-US" alt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Session 2.1: Distances from Earth to Sun</a:t>
            </a:r>
          </a:p>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A069909-8B94-437B-8400-861AE6587777}" type="slidenum">
              <a:rPr lang="en-US" altLang="en-US" sz="1200" smtClean="0"/>
              <a:pPr/>
              <a:t>24</a:t>
            </a:fld>
            <a:endParaRPr lang="en-US" altLang="en-US" sz="1200" smtClean="0"/>
          </a:p>
        </p:txBody>
      </p:sp>
      <p:sp>
        <p:nvSpPr>
          <p:cNvPr id="126979" name="Rectangle 2"/>
          <p:cNvSpPr>
            <a:spLocks noGrp="1" noRot="1" noChangeAspect="1" noChangeArrowheads="1" noTextEdit="1"/>
          </p:cNvSpPr>
          <p:nvPr>
            <p:ph type="sldImg"/>
          </p:nvPr>
        </p:nvSpPr>
        <p:spPr>
          <a:xfrm>
            <a:off x="1144588" y="685800"/>
            <a:ext cx="4572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Have participants turn to football field model in their Activity 3 handout pack. Discuss the scale for the football field model. (click through questions on slide)</a:t>
            </a:r>
          </a:p>
          <a:p>
            <a:r>
              <a:rPr lang="en-US" alt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5A3AF14-FFA7-4FF4-ADC5-9F260C638D07}" type="slidenum">
              <a:rPr lang="en-US" altLang="en-US" sz="1200" smtClean="0"/>
              <a:pPr/>
              <a:t>25</a:t>
            </a:fld>
            <a:endParaRPr lang="en-US" altLang="en-US" sz="1200" smtClean="0"/>
          </a:p>
        </p:txBody>
      </p:sp>
      <p:sp>
        <p:nvSpPr>
          <p:cNvPr id="128003" name="Rectangle 2"/>
          <p:cNvSpPr>
            <a:spLocks noGrp="1" noRot="1" noChangeAspect="1" noChangeArrowheads="1" noTextEdit="1"/>
          </p:cNvSpPr>
          <p:nvPr>
            <p:ph type="sldImg"/>
          </p:nvPr>
        </p:nvSpPr>
        <p:spPr>
          <a:xfrm>
            <a:off x="1144588" y="685800"/>
            <a:ext cx="4572000" cy="3429000"/>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smtClean="0"/>
              <a:t>Session 2.1: Distances from Earth to Sun– Quickly go through plotting the orbit of the earth on the football field model. </a:t>
            </a:r>
          </a:p>
          <a:p>
            <a:pPr marL="228600" indent="-228600"/>
            <a:endParaRPr lang="en-US" altLang="en-US" smtClean="0"/>
          </a:p>
          <a:p>
            <a:pPr marL="228600" indent="-228600">
              <a:buFontTx/>
              <a:buAutoNum type="arabicPeriod"/>
            </a:pPr>
            <a:r>
              <a:rPr lang="en-US" altLang="en-US" smtClean="0"/>
              <a:t>Sun on 50 yd line. (click)</a:t>
            </a:r>
          </a:p>
          <a:p>
            <a:pPr marL="228600" indent="-228600">
              <a:buFontTx/>
              <a:buAutoNum type="arabicPeriod"/>
            </a:pPr>
            <a:r>
              <a:rPr lang="en-US" altLang="en-US" smtClean="0"/>
              <a:t>Earth on 0 yd. Line (click)</a:t>
            </a:r>
          </a:p>
          <a:p>
            <a:pPr marL="228600" indent="-228600">
              <a:buFontTx/>
              <a:buAutoNum type="arabicPeriod"/>
            </a:pPr>
            <a:r>
              <a:rPr lang="en-US" altLang="en-US" smtClean="0"/>
              <a:t>Show distances from Earth to Sun transparency (click)</a:t>
            </a:r>
          </a:p>
          <a:p>
            <a:pPr marL="228600" indent="-228600">
              <a:buFontTx/>
              <a:buAutoNum type="arabicPeriod"/>
            </a:pPr>
            <a:r>
              <a:rPr lang="en-US" altLang="en-US" smtClean="0"/>
              <a:t>Jan already plotted– when putting Earth on 50 yd line. (click)</a:t>
            </a:r>
          </a:p>
          <a:p>
            <a:pPr marL="228600" indent="-228600">
              <a:buFontTx/>
              <a:buAutoNum type="arabicPeriod"/>
            </a:pPr>
            <a:r>
              <a:rPr lang="en-US" altLang="en-US" smtClean="0"/>
              <a:t>Plot April (click)</a:t>
            </a:r>
          </a:p>
          <a:p>
            <a:pPr marL="228600" indent="-228600">
              <a:buFontTx/>
              <a:buAutoNum type="arabicPeriod"/>
            </a:pPr>
            <a:r>
              <a:rPr lang="en-US" altLang="en-US" smtClean="0"/>
              <a:t>Plot July (click)</a:t>
            </a:r>
          </a:p>
          <a:p>
            <a:pPr marL="228600" indent="-228600">
              <a:buFontTx/>
              <a:buAutoNum type="arabicPeriod"/>
            </a:pPr>
            <a:r>
              <a:rPr lang="en-US" altLang="en-US" smtClean="0"/>
              <a:t>Plot October (click)</a:t>
            </a:r>
          </a:p>
          <a:p>
            <a:pPr marL="228600" indent="-228600">
              <a:buFontTx/>
              <a:buAutoNum type="arabicPeriod"/>
            </a:pPr>
            <a:r>
              <a:rPr lang="en-US" altLang="en-US" sz="2400" smtClean="0"/>
              <a:t>The change in distance is about 5,000,000 out of 150,000,000 or 3%, now let’s </a:t>
            </a:r>
            <a:r>
              <a:rPr lang="en-US" altLang="en-US" smtClean="0"/>
              <a:t>look at visual of orbit (click)</a:t>
            </a:r>
          </a:p>
          <a:p>
            <a:pPr marL="228600" indent="-228600">
              <a:buFontTx/>
              <a:buAutoNum type="arabicPeriod"/>
            </a:pPr>
            <a:r>
              <a:rPr lang="en-US" altLang="en-US" smtClean="0"/>
              <a:t>Show orbit (yellow circle)—nearly circular</a:t>
            </a:r>
          </a:p>
          <a:p>
            <a:pPr marL="228600" indent="-228600">
              <a:buFontTx/>
              <a:buAutoNum type="arabicPeriod"/>
            </a:pPr>
            <a:r>
              <a:rPr lang="en-US" altLang="en-US" smtClean="0"/>
              <a:t>Show an actual circle (blue) for comparison. </a:t>
            </a:r>
          </a:p>
          <a:p>
            <a:pPr marL="228600" indent="-228600"/>
            <a:r>
              <a:rPr lang="en-US" altLang="en-US" smtClean="0"/>
              <a:t>-- Re-address question 2.  Talk about why children (And adults have the misconception that Earth’s orbit is elliptical, then do wooden hoop demonstration (pg. 286) with light from LCD projector to provide further proof about a nearly circular orbit can appear to be an ellipse depending on the viewing angle. </a:t>
            </a:r>
          </a:p>
          <a:p>
            <a:pPr marL="228600" indent="-228600"/>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8EAF0C5-5036-4E5E-90F1-CCB9680B663E}" type="slidenum">
              <a:rPr lang="en-US" altLang="en-US" sz="1200" smtClean="0"/>
              <a:pPr/>
              <a:t>28</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1EEBC1C6-26CA-4CA8-BC5F-C0312E755673}" type="slidenum">
              <a:rPr lang="en-US" altLang="en-US" sz="1200" smtClean="0"/>
              <a:pPr/>
              <a:t>29</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4B56D14A-518D-433D-99A2-58D0F6EA9E54}" type="slidenum">
              <a:rPr lang="en-US" altLang="en-US" sz="1200" smtClean="0"/>
              <a:pPr/>
              <a:t>30</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B2F6AFE-C833-4A16-9F6F-C2254A07378F}" type="slidenum">
              <a:rPr lang="en-US" altLang="en-US" sz="1200" smtClean="0"/>
              <a:pPr/>
              <a:t>31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B6637-7B96-42C4-8B49-EB48FCFA43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55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665407-E742-423D-8FC4-592326572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0118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6D2E64-984A-47EF-81E7-707EC1DA36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6270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F16EC5-18FA-4BBA-A55D-2DE992F4C1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030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E170B7-503A-4645-8F7B-6D25C11B97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1028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1994C9-10FB-47F3-8EEC-4E0C49000C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514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947FEE-50E6-49AF-A3B2-250761AC5F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608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0EB7F7D-9557-480B-8C30-321C6EBB5B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63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843415-3D6E-42D8-A92D-8F28EC9255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0773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15F916-CB47-442E-A80F-424E8DB637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0921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120AAA-5816-4908-831A-1AE2BC92C4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8249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568450-A4F6-42C7-A499-E67CA8F3CC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9750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0F7510-6010-4B4D-9A05-864579D5D6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05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6C373A5-AA2E-4DCA-ABE0-5F05F94E3B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77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endParaRPr lang="en-US">
              <a:solidFill>
                <a:srgbClr val="000000"/>
              </a:solidFill>
              <a:ea typeface="ＭＳ Ｐゴシック" pitchFamily="34"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0000"/>
              </a:solidFill>
              <a:ea typeface="ＭＳ Ｐゴシック" pitchFamily="34"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0D3099D0-992C-470F-9BDF-624002A2E6C9}" type="slidenum">
              <a:rPr lang="en-US">
                <a:solidFill>
                  <a:srgbClr val="000000"/>
                </a:solidFill>
                <a:ea typeface="ＭＳ Ｐゴシック" pitchFamily="34" charset="-128"/>
              </a:rPr>
              <a:pPr eaLnBrk="0" fontAlgn="base" hangingPunct="0">
                <a:spcBef>
                  <a:spcPct val="0"/>
                </a:spcBef>
                <a:spcAft>
                  <a:spcPct val="0"/>
                </a:spcAft>
                <a:defRPr/>
              </a:pPr>
              <a:t>‹#›</a:t>
            </a:fld>
            <a:endParaRPr lang="en-US">
              <a:solidFill>
                <a:srgbClr val="000000"/>
              </a:solidFill>
              <a:ea typeface="ＭＳ Ｐゴシック" pitchFamily="34" charset="-128"/>
            </a:endParaRPr>
          </a:p>
        </p:txBody>
      </p:sp>
    </p:spTree>
    <p:extLst>
      <p:ext uri="{BB962C8B-B14F-4D97-AF65-F5344CB8AC3E}">
        <p14:creationId xmlns:p14="http://schemas.microsoft.com/office/powerpoint/2010/main" val="103796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fo\Company\Images\graphics\GEMS art\RealReasons4Seasons.jpg"/>
          <p:cNvPicPr>
            <a:picLocks noChangeAspect="1" noChangeArrowheads="1"/>
          </p:cNvPicPr>
          <p:nvPr/>
        </p:nvPicPr>
        <p:blipFill rotWithShape="1">
          <a:blip r:embed="rId2">
            <a:extLst>
              <a:ext uri="{28A0092B-C50C-407E-A947-70E740481C1C}">
                <a14:useLocalDpi xmlns:a14="http://schemas.microsoft.com/office/drawing/2010/main" val="0"/>
              </a:ext>
            </a:extLst>
          </a:blip>
          <a:srcRect b="42712"/>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179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843088"/>
            <a:ext cx="58864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5823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895475"/>
            <a:ext cx="583882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059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914525"/>
            <a:ext cx="58197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635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28813"/>
            <a:ext cx="5810250"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3373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113" y="1933575"/>
            <a:ext cx="58197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307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47863"/>
            <a:ext cx="58102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975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1947863"/>
            <a:ext cx="58007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8771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947863"/>
            <a:ext cx="58293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682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62150"/>
            <a:ext cx="58102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1716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938338"/>
            <a:ext cx="581025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314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c08.deviantart.net/fs7/i/2005/181/9/d/Seasons_by_Yuc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2100" y="3105835"/>
            <a:ext cx="6019800" cy="646331"/>
          </a:xfrm>
          <a:prstGeom prst="rect">
            <a:avLst/>
          </a:prstGeom>
          <a:solidFill>
            <a:srgbClr val="92D050">
              <a:alpha val="63922"/>
            </a:srgbClr>
          </a:solidFill>
        </p:spPr>
        <p:txBody>
          <a:bodyPr wrap="square" rtlCol="0">
            <a:spAutoFit/>
          </a:bodyPr>
          <a:lstStyle/>
          <a:p>
            <a:pPr algn="ctr"/>
            <a:r>
              <a:rPr lang="en-US" sz="3600" b="1" dirty="0" smtClean="0"/>
              <a:t>Activity 1: Name the Season</a:t>
            </a:r>
            <a:endParaRPr lang="en-US" sz="3600" b="1" dirty="0"/>
          </a:p>
        </p:txBody>
      </p:sp>
    </p:spTree>
    <p:extLst>
      <p:ext uri="{BB962C8B-B14F-4D97-AF65-F5344CB8AC3E}">
        <p14:creationId xmlns:p14="http://schemas.microsoft.com/office/powerpoint/2010/main" val="422697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1943100"/>
            <a:ext cx="58483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2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05835"/>
            <a:ext cx="8077200" cy="646331"/>
          </a:xfrm>
          <a:prstGeom prst="rect">
            <a:avLst/>
          </a:prstGeom>
          <a:solidFill>
            <a:srgbClr val="92D050">
              <a:alpha val="63922"/>
            </a:srgbClr>
          </a:solidFill>
        </p:spPr>
        <p:txBody>
          <a:bodyPr wrap="square" rtlCol="0">
            <a:spAutoFit/>
          </a:bodyPr>
          <a:lstStyle/>
          <a:p>
            <a:pPr algn="ctr"/>
            <a:r>
              <a:rPr lang="en-US" sz="3600" b="1" dirty="0" smtClean="0"/>
              <a:t>Activity 4: What Shape is Earth’s Orbit?</a:t>
            </a:r>
            <a:endParaRPr lang="en-US" sz="3600" b="1" dirty="0"/>
          </a:p>
        </p:txBody>
      </p:sp>
    </p:spTree>
    <p:extLst>
      <p:ext uri="{BB962C8B-B14F-4D97-AF65-F5344CB8AC3E}">
        <p14:creationId xmlns:p14="http://schemas.microsoft.com/office/powerpoint/2010/main" val="1039372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se.ssl.berkeley.edu/bmendez/ay10/2002/notes/pics/bt2lf0510_a.jpg"/>
          <p:cNvPicPr>
            <a:picLocks noChangeAspect="1" noChangeArrowheads="1"/>
          </p:cNvPicPr>
          <p:nvPr/>
        </p:nvPicPr>
        <p:blipFill rotWithShape="1">
          <a:blip r:embed="rId2">
            <a:extLst>
              <a:ext uri="{28A0092B-C50C-407E-A947-70E740481C1C}">
                <a14:useLocalDpi xmlns:a14="http://schemas.microsoft.com/office/drawing/2010/main" val="0"/>
              </a:ext>
            </a:extLst>
          </a:blip>
          <a:srcRect b="5555"/>
          <a:stretch/>
        </p:blipFill>
        <p:spPr bwMode="auto">
          <a:xfrm>
            <a:off x="1066800" y="2314574"/>
            <a:ext cx="6657975" cy="34004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381000" y="304800"/>
            <a:ext cx="6248400" cy="3429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Johannes</a:t>
            </a:r>
            <a:r>
              <a:rPr lang="en-US" sz="2000" b="1" dirty="0"/>
              <a:t> </a:t>
            </a:r>
            <a:r>
              <a:rPr lang="en-US" sz="2000" dirty="0" smtClean="0"/>
              <a:t>Kepler formulated </a:t>
            </a:r>
            <a:r>
              <a:rPr lang="en-US" sz="2000" dirty="0"/>
              <a:t>3 laws of planetary motion</a:t>
            </a:r>
            <a:r>
              <a:rPr lang="en-US" sz="2000" dirty="0" smtClean="0"/>
              <a:t>:</a:t>
            </a:r>
          </a:p>
          <a:p>
            <a:pPr marL="0" indent="0">
              <a:buNone/>
            </a:pPr>
            <a:endParaRPr lang="en-US" sz="1400" dirty="0"/>
          </a:p>
          <a:p>
            <a:pPr marL="0" indent="0">
              <a:buNone/>
            </a:pPr>
            <a:r>
              <a:rPr lang="en-US" sz="2000" dirty="0" smtClean="0"/>
              <a:t>#1 - Planets </a:t>
            </a:r>
            <a:r>
              <a:rPr lang="en-US" sz="2000" dirty="0"/>
              <a:t>move in elliptical orbits with the Sun at one focus of the ellipse.</a:t>
            </a:r>
            <a:endParaRPr lang="en-US" sz="2000" dirty="0" smtClean="0"/>
          </a:p>
        </p:txBody>
      </p:sp>
      <p:pic>
        <p:nvPicPr>
          <p:cNvPr id="6" name="Picture 4" descr="http://upload.wikimedia.org/wikipedia/commons/d/d4/Johannes_Kepler_1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777" y="304800"/>
            <a:ext cx="1898396" cy="260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26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point_trans_01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42209" y="0"/>
            <a:ext cx="565958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807874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609600" y="381000"/>
            <a:ext cx="77724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3200"/>
              <a:t>Scale for football field model:</a:t>
            </a:r>
          </a:p>
          <a:p>
            <a:r>
              <a:rPr lang="en-US" altLang="en-US"/>
              <a:t>1 yard = 2 million miles</a:t>
            </a:r>
          </a:p>
          <a:p>
            <a:r>
              <a:rPr lang="en-US" altLang="en-US"/>
              <a:t>10 yards = 20 million miles</a:t>
            </a:r>
          </a:p>
          <a:p>
            <a:r>
              <a:rPr lang="en-US" altLang="en-US"/>
              <a:t>50 yards = 100 million miles</a:t>
            </a:r>
          </a:p>
          <a:p>
            <a:r>
              <a:rPr lang="en-US" altLang="en-US"/>
              <a:t>Distance from the Earth to the Sun = 93 million miles</a:t>
            </a:r>
          </a:p>
        </p:txBody>
      </p:sp>
      <p:sp>
        <p:nvSpPr>
          <p:cNvPr id="5123" name="Text Box 3"/>
          <p:cNvSpPr txBox="1">
            <a:spLocks noChangeArrowheads="1"/>
          </p:cNvSpPr>
          <p:nvPr/>
        </p:nvSpPr>
        <p:spPr bwMode="auto">
          <a:xfrm>
            <a:off x="609600" y="266700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a:solidFill>
                  <a:srgbClr val="F73929"/>
                </a:solidFill>
              </a:rPr>
              <a:t>If the Sun is roughly 1 million miles in diameter, </a:t>
            </a:r>
          </a:p>
          <a:p>
            <a:r>
              <a:rPr lang="en-US" altLang="en-US">
                <a:solidFill>
                  <a:srgbClr val="F73929"/>
                </a:solidFill>
              </a:rPr>
              <a:t>how large should we make the Sun in this model?</a:t>
            </a:r>
          </a:p>
        </p:txBody>
      </p:sp>
      <p:sp>
        <p:nvSpPr>
          <p:cNvPr id="5124" name="Text Box 4"/>
          <p:cNvSpPr txBox="1">
            <a:spLocks noChangeArrowheads="1"/>
          </p:cNvSpPr>
          <p:nvPr/>
        </p:nvSpPr>
        <p:spPr bwMode="auto">
          <a:xfrm>
            <a:off x="609600" y="3657600"/>
            <a:ext cx="2014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a:solidFill>
                  <a:srgbClr val="F73929"/>
                </a:solidFill>
              </a:rPr>
              <a:t>One half yard</a:t>
            </a:r>
            <a:endParaRPr lang="en-US" altLang="en-US"/>
          </a:p>
        </p:txBody>
      </p:sp>
      <p:sp>
        <p:nvSpPr>
          <p:cNvPr id="5125" name="Text Box 5"/>
          <p:cNvSpPr txBox="1">
            <a:spLocks noChangeArrowheads="1"/>
          </p:cNvSpPr>
          <p:nvPr/>
        </p:nvSpPr>
        <p:spPr bwMode="auto">
          <a:xfrm>
            <a:off x="609600" y="4191000"/>
            <a:ext cx="7467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a:solidFill>
                  <a:schemeClr val="hlink"/>
                </a:solidFill>
              </a:rPr>
              <a:t>If the Earth is roughly 8,000 miles in diameter, </a:t>
            </a:r>
          </a:p>
          <a:p>
            <a:r>
              <a:rPr lang="en-US" altLang="en-US">
                <a:solidFill>
                  <a:schemeClr val="hlink"/>
                </a:solidFill>
              </a:rPr>
              <a:t>how large should we make the Earth in this model?</a:t>
            </a:r>
          </a:p>
          <a:p>
            <a:endParaRPr lang="en-US" altLang="en-US"/>
          </a:p>
        </p:txBody>
      </p:sp>
      <p:sp>
        <p:nvSpPr>
          <p:cNvPr id="5126" name="Text Box 6"/>
          <p:cNvSpPr txBox="1">
            <a:spLocks noChangeArrowheads="1"/>
          </p:cNvSpPr>
          <p:nvPr/>
        </p:nvSpPr>
        <p:spPr bwMode="auto">
          <a:xfrm>
            <a:off x="609600" y="5181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a:solidFill>
                  <a:schemeClr val="hlink"/>
                </a:solidFill>
              </a:rPr>
              <a:t>1/200 of a yard</a:t>
            </a:r>
          </a:p>
        </p:txBody>
      </p:sp>
    </p:spTree>
    <p:extLst>
      <p:ext uri="{BB962C8B-B14F-4D97-AF65-F5344CB8AC3E}">
        <p14:creationId xmlns:p14="http://schemas.microsoft.com/office/powerpoint/2010/main" val="21968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123"/>
                                        </p:tgtEl>
                                        <p:attrNameLst>
                                          <p:attrName>style.visibility</p:attrName>
                                        </p:attrNameLst>
                                      </p:cBhvr>
                                      <p:to>
                                        <p:strVal val="visible"/>
                                      </p:to>
                                    </p:set>
                                    <p:anim calcmode="lin" valueType="num">
                                      <p:cBhvr additive="base">
                                        <p:cTn id="12" dur="500" fill="hold"/>
                                        <p:tgtEl>
                                          <p:spTgt spid="5123"/>
                                        </p:tgtEl>
                                        <p:attrNameLst>
                                          <p:attrName>ppt_x</p:attrName>
                                        </p:attrNameLst>
                                      </p:cBhvr>
                                      <p:tavLst>
                                        <p:tav tm="0">
                                          <p:val>
                                            <p:strVal val="0-#ppt_w/2"/>
                                          </p:val>
                                        </p:tav>
                                        <p:tav tm="100000">
                                          <p:val>
                                            <p:strVal val="#ppt_x"/>
                                          </p:val>
                                        </p:tav>
                                      </p:tavLst>
                                    </p:anim>
                                    <p:anim calcmode="lin" valueType="num">
                                      <p:cBhvr additive="base">
                                        <p:cTn id="13" dur="500" fill="hold"/>
                                        <p:tgtEl>
                                          <p:spTgt spid="5123"/>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4"/>
                                        </p:tgtEl>
                                        <p:attrNameLst>
                                          <p:attrName>style.visibility</p:attrName>
                                        </p:attrNameLst>
                                      </p:cBhvr>
                                      <p:to>
                                        <p:strVal val="visible"/>
                                      </p:to>
                                    </p:set>
                                    <p:anim calcmode="lin" valueType="num">
                                      <p:cBhvr additive="base">
                                        <p:cTn id="18" dur="500" fill="hold"/>
                                        <p:tgtEl>
                                          <p:spTgt spid="5124"/>
                                        </p:tgtEl>
                                        <p:attrNameLst>
                                          <p:attrName>ppt_x</p:attrName>
                                        </p:attrNameLst>
                                      </p:cBhvr>
                                      <p:tavLst>
                                        <p:tav tm="0">
                                          <p:val>
                                            <p:strVal val="0-#ppt_w/2"/>
                                          </p:val>
                                        </p:tav>
                                        <p:tav tm="100000">
                                          <p:val>
                                            <p:strVal val="#ppt_x"/>
                                          </p:val>
                                        </p:tav>
                                      </p:tavLst>
                                    </p:anim>
                                    <p:anim calcmode="lin" valueType="num">
                                      <p:cBhvr additive="base">
                                        <p:cTn id="19"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125"/>
                                        </p:tgtEl>
                                        <p:attrNameLst>
                                          <p:attrName>style.visibility</p:attrName>
                                        </p:attrNameLst>
                                      </p:cBhvr>
                                      <p:to>
                                        <p:strVal val="visible"/>
                                      </p:to>
                                    </p:set>
                                    <p:anim calcmode="lin" valueType="num">
                                      <p:cBhvr additive="base">
                                        <p:cTn id="24" dur="500" fill="hold"/>
                                        <p:tgtEl>
                                          <p:spTgt spid="5125"/>
                                        </p:tgtEl>
                                        <p:attrNameLst>
                                          <p:attrName>ppt_x</p:attrName>
                                        </p:attrNameLst>
                                      </p:cBhvr>
                                      <p:tavLst>
                                        <p:tav tm="0">
                                          <p:val>
                                            <p:strVal val="0-#ppt_w/2"/>
                                          </p:val>
                                        </p:tav>
                                        <p:tav tm="100000">
                                          <p:val>
                                            <p:strVal val="#ppt_x"/>
                                          </p:val>
                                        </p:tav>
                                      </p:tavLst>
                                    </p:anim>
                                    <p:anim calcmode="lin" valueType="num">
                                      <p:cBhvr additive="base">
                                        <p:cTn id="25"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6"/>
                                        </p:tgtEl>
                                        <p:attrNameLst>
                                          <p:attrName>style.visibility</p:attrName>
                                        </p:attrNameLst>
                                      </p:cBhvr>
                                      <p:to>
                                        <p:strVal val="visible"/>
                                      </p:to>
                                    </p:set>
                                    <p:anim calcmode="lin" valueType="num">
                                      <p:cBhvr additive="base">
                                        <p:cTn id="30" dur="500" fill="hold"/>
                                        <p:tgtEl>
                                          <p:spTgt spid="5126"/>
                                        </p:tgtEl>
                                        <p:attrNameLst>
                                          <p:attrName>ppt_x</p:attrName>
                                        </p:attrNameLst>
                                      </p:cBhvr>
                                      <p:tavLst>
                                        <p:tav tm="0">
                                          <p:val>
                                            <p:strVal val="0-#ppt_w/2"/>
                                          </p:val>
                                        </p:tav>
                                        <p:tav tm="100000">
                                          <p:val>
                                            <p:strVal val="#ppt_x"/>
                                          </p:val>
                                        </p:tav>
                                      </p:tavLst>
                                    </p:anim>
                                    <p:anim calcmode="lin" valueType="num">
                                      <p:cBhvr additive="base">
                                        <p:cTn id="31"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P spid="5125" grpId="0" autoUpdateAnimBg="0"/>
      <p:bldP spid="512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point_trans_01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04800"/>
            <a:ext cx="4267200"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0" y="57150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a:t>The change in distance is about 5,000,000 </a:t>
            </a:r>
          </a:p>
          <a:p>
            <a:pPr algn="ctr"/>
            <a:r>
              <a:rPr lang="en-US" altLang="en-US"/>
              <a:t>out of 150,000,000 or 3%</a:t>
            </a:r>
          </a:p>
        </p:txBody>
      </p:sp>
      <p:pic>
        <p:nvPicPr>
          <p:cNvPr id="2765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r="3355"/>
          <a:stretch>
            <a:fillRect/>
          </a:stretch>
        </p:blipFill>
        <p:spPr bwMode="auto">
          <a:xfrm>
            <a:off x="5562600" y="533400"/>
            <a:ext cx="2286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Oval 5"/>
          <p:cNvSpPr>
            <a:spLocks noChangeArrowheads="1"/>
          </p:cNvSpPr>
          <p:nvPr/>
        </p:nvSpPr>
        <p:spPr bwMode="auto">
          <a:xfrm>
            <a:off x="6664325" y="2781300"/>
            <a:ext cx="136525" cy="136525"/>
          </a:xfrm>
          <a:prstGeom prst="ellipse">
            <a:avLst/>
          </a:prstGeom>
          <a:gradFill rotWithShape="0">
            <a:gsLst>
              <a:gs pos="0">
                <a:srgbClr val="FF9900"/>
              </a:gs>
              <a:gs pos="100000">
                <a:srgbClr val="F3FA49"/>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2" name="Oval 6"/>
          <p:cNvSpPr>
            <a:spLocks noChangeArrowheads="1"/>
          </p:cNvSpPr>
          <p:nvPr/>
        </p:nvSpPr>
        <p:spPr bwMode="auto">
          <a:xfrm>
            <a:off x="5181600" y="1219200"/>
            <a:ext cx="3048000" cy="3230563"/>
          </a:xfrm>
          <a:prstGeom prst="ellipse">
            <a:avLst/>
          </a:prstGeom>
          <a:solidFill>
            <a:srgbClr val="FFFF99">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3" name="Oval 7"/>
          <p:cNvSpPr>
            <a:spLocks noChangeArrowheads="1"/>
          </p:cNvSpPr>
          <p:nvPr/>
        </p:nvSpPr>
        <p:spPr bwMode="auto">
          <a:xfrm>
            <a:off x="5181600" y="1295400"/>
            <a:ext cx="3048000" cy="3124200"/>
          </a:xfrm>
          <a:prstGeom prst="ellipse">
            <a:avLst/>
          </a:prstGeom>
          <a:solidFill>
            <a:schemeClr val="accent1">
              <a:alpha val="50195"/>
            </a:schemeClr>
          </a:solidFill>
          <a:ln w="9525">
            <a:solidFill>
              <a:schemeClr val="tx1"/>
            </a:solidFill>
            <a:round/>
            <a:headEnd/>
            <a:tailEnd/>
          </a:ln>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4" name="Oval 8"/>
          <p:cNvSpPr>
            <a:spLocks noChangeArrowheads="1"/>
          </p:cNvSpPr>
          <p:nvPr/>
        </p:nvSpPr>
        <p:spPr bwMode="auto">
          <a:xfrm>
            <a:off x="6705600" y="4410075"/>
            <a:ext cx="46038" cy="460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5" name="Rectangle 9"/>
          <p:cNvSpPr>
            <a:spLocks noChangeArrowheads="1"/>
          </p:cNvSpPr>
          <p:nvPr/>
        </p:nvSpPr>
        <p:spPr bwMode="auto">
          <a:xfrm>
            <a:off x="609600" y="1676400"/>
            <a:ext cx="3200400" cy="22860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6" name="Oval 10"/>
          <p:cNvSpPr>
            <a:spLocks noChangeArrowheads="1"/>
          </p:cNvSpPr>
          <p:nvPr/>
        </p:nvSpPr>
        <p:spPr bwMode="auto">
          <a:xfrm>
            <a:off x="8221663" y="2819400"/>
            <a:ext cx="46037" cy="460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7" name="Rectangle 11"/>
          <p:cNvSpPr>
            <a:spLocks noChangeArrowheads="1"/>
          </p:cNvSpPr>
          <p:nvPr/>
        </p:nvSpPr>
        <p:spPr bwMode="auto">
          <a:xfrm>
            <a:off x="609600" y="2438400"/>
            <a:ext cx="3200400" cy="22860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8" name="Oval 12"/>
          <p:cNvSpPr>
            <a:spLocks noChangeArrowheads="1"/>
          </p:cNvSpPr>
          <p:nvPr/>
        </p:nvSpPr>
        <p:spPr bwMode="auto">
          <a:xfrm>
            <a:off x="6686550" y="1219200"/>
            <a:ext cx="46038" cy="460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29" name="Rectangle 13"/>
          <p:cNvSpPr>
            <a:spLocks noChangeArrowheads="1"/>
          </p:cNvSpPr>
          <p:nvPr/>
        </p:nvSpPr>
        <p:spPr bwMode="auto">
          <a:xfrm>
            <a:off x="609600" y="3200400"/>
            <a:ext cx="3200400" cy="22860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30" name="Oval 14"/>
          <p:cNvSpPr>
            <a:spLocks noChangeArrowheads="1"/>
          </p:cNvSpPr>
          <p:nvPr/>
        </p:nvSpPr>
        <p:spPr bwMode="auto">
          <a:xfrm>
            <a:off x="5181600" y="2819400"/>
            <a:ext cx="46038" cy="4603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
        <p:nvSpPr>
          <p:cNvPr id="9231" name="Rectangle 15"/>
          <p:cNvSpPr>
            <a:spLocks noChangeArrowheads="1"/>
          </p:cNvSpPr>
          <p:nvPr/>
        </p:nvSpPr>
        <p:spPr bwMode="auto">
          <a:xfrm>
            <a:off x="609600" y="3962400"/>
            <a:ext cx="3200400" cy="228600"/>
          </a:xfrm>
          <a:prstGeom prst="rect">
            <a:avLst/>
          </a:prstGeom>
          <a:noFill/>
          <a:ln w="254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endParaRPr lang="en-US" altLang="en-US"/>
          </a:p>
        </p:txBody>
      </p:sp>
    </p:spTree>
    <p:extLst>
      <p:ext uri="{BB962C8B-B14F-4D97-AF65-F5344CB8AC3E}">
        <p14:creationId xmlns:p14="http://schemas.microsoft.com/office/powerpoint/2010/main" val="587657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2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2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2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2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3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3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2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21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utoUpdateAnimBg="0"/>
      <p:bldP spid="9221" grpId="0" animBg="1"/>
      <p:bldP spid="9222" grpId="0" animBg="1"/>
      <p:bldP spid="9223" grpId="0" animBg="1"/>
      <p:bldP spid="9224" grpId="0" animBg="1"/>
      <p:bldP spid="9225" grpId="0" animBg="1"/>
      <p:bldP spid="9226" grpId="0" animBg="1"/>
      <p:bldP spid="9227" grpId="0" animBg="1"/>
      <p:bldP spid="9228" grpId="0" animBg="1"/>
      <p:bldP spid="9229" grpId="0" animBg="1"/>
      <p:bldP spid="9230" grpId="0" animBg="1"/>
      <p:bldP spid="92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sfo\Company\GEMS\img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780"/>
          <a:stretch/>
        </p:blipFill>
        <p:spPr bwMode="auto">
          <a:xfrm>
            <a:off x="1873043" y="0"/>
            <a:ext cx="53979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86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648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le1.bmp                                                       000474A3Macintosh HD                   BD75060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365125"/>
            <a:ext cx="85344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0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ole2.bmp                                                       000474A3Macintosh HD                   BD75060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8382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4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26223056"/>
              </p:ext>
            </p:extLst>
          </p:nvPr>
        </p:nvGraphicFramePr>
        <p:xfrm>
          <a:off x="0" y="755320"/>
          <a:ext cx="9144001" cy="5347360"/>
        </p:xfrm>
        <a:graphic>
          <a:graphicData uri="http://schemas.openxmlformats.org/drawingml/2006/table">
            <a:tbl>
              <a:tblPr firstRow="1" firstCol="1">
                <a:tableStyleId>{00A15C55-8517-42AA-B614-E9B94910E393}</a:tableStyleId>
              </a:tblPr>
              <a:tblGrid>
                <a:gridCol w="914400"/>
                <a:gridCol w="1565329"/>
                <a:gridCol w="1601492"/>
                <a:gridCol w="1601492"/>
                <a:gridCol w="1808135"/>
                <a:gridCol w="1653153"/>
              </a:tblGrid>
              <a:tr h="609573">
                <a:tc>
                  <a:txBody>
                    <a:bodyPr/>
                    <a:lstStyle/>
                    <a:p>
                      <a:endParaRPr lang="en-US" sz="1600" dirty="0">
                        <a:latin typeface="Calibri" panose="020F0502020204030204" pitchFamily="34" charset="0"/>
                      </a:endParaRPr>
                    </a:p>
                  </a:txBody>
                  <a:tcPr marT="45718" marB="45718"/>
                </a:tc>
                <a:tc>
                  <a:txBody>
                    <a:bodyPr/>
                    <a:lstStyle/>
                    <a:p>
                      <a:r>
                        <a:rPr lang="en-US" sz="1600" dirty="0" smtClean="0">
                          <a:latin typeface="Calibri" panose="020F0502020204030204" pitchFamily="34" charset="0"/>
                        </a:rPr>
                        <a:t>Biological (Life Changes)</a:t>
                      </a:r>
                      <a:endParaRPr lang="en-US" sz="1600" dirty="0">
                        <a:latin typeface="Calibri" panose="020F0502020204030204" pitchFamily="34" charset="0"/>
                      </a:endParaRPr>
                    </a:p>
                  </a:txBody>
                  <a:tcPr marT="45718" marB="45718"/>
                </a:tc>
                <a:tc>
                  <a:txBody>
                    <a:bodyPr/>
                    <a:lstStyle/>
                    <a:p>
                      <a:r>
                        <a:rPr lang="en-US" sz="1600" dirty="0" smtClean="0">
                          <a:latin typeface="Calibri" panose="020F0502020204030204" pitchFamily="34" charset="0"/>
                        </a:rPr>
                        <a:t>Meteorological (Weather Changes)</a:t>
                      </a:r>
                      <a:endParaRPr lang="en-US" sz="1600" dirty="0">
                        <a:latin typeface="Calibri" panose="020F0502020204030204" pitchFamily="34" charset="0"/>
                      </a:endParaRPr>
                    </a:p>
                  </a:txBody>
                  <a:tcPr marT="45718" marB="45718"/>
                </a:tc>
                <a:tc>
                  <a:txBody>
                    <a:bodyPr/>
                    <a:lstStyle/>
                    <a:p>
                      <a:r>
                        <a:rPr lang="en-US" sz="1600" dirty="0" smtClean="0">
                          <a:latin typeface="Calibri" panose="020F0502020204030204" pitchFamily="34" charset="0"/>
                        </a:rPr>
                        <a:t>Sociological:</a:t>
                      </a:r>
                      <a:r>
                        <a:rPr lang="en-US" sz="1600" baseline="0" dirty="0" smtClean="0">
                          <a:latin typeface="Calibri" panose="020F0502020204030204" pitchFamily="34" charset="0"/>
                        </a:rPr>
                        <a:t> Holidays</a:t>
                      </a:r>
                      <a:endParaRPr lang="en-US" sz="1600" dirty="0">
                        <a:latin typeface="Calibri" panose="020F0502020204030204" pitchFamily="34" charset="0"/>
                      </a:endParaRPr>
                    </a:p>
                  </a:txBody>
                  <a:tcPr marT="45718" marB="45718"/>
                </a:tc>
                <a:tc>
                  <a:txBody>
                    <a:bodyPr/>
                    <a:lstStyle/>
                    <a:p>
                      <a:r>
                        <a:rPr lang="en-US" sz="1600" dirty="0" smtClean="0">
                          <a:latin typeface="Calibri" panose="020F0502020204030204" pitchFamily="34" charset="0"/>
                        </a:rPr>
                        <a:t>Sports Events</a:t>
                      </a:r>
                      <a:endParaRPr lang="en-US" sz="1600" dirty="0">
                        <a:latin typeface="Calibri" panose="020F0502020204030204" pitchFamily="34" charset="0"/>
                      </a:endParaRPr>
                    </a:p>
                  </a:txBody>
                  <a:tcPr marT="45718" marB="45718"/>
                </a:tc>
                <a:tc>
                  <a:txBody>
                    <a:bodyPr/>
                    <a:lstStyle/>
                    <a:p>
                      <a:r>
                        <a:rPr lang="en-US" sz="1600" dirty="0" smtClean="0">
                          <a:latin typeface="Calibri" panose="020F0502020204030204" pitchFamily="34" charset="0"/>
                        </a:rPr>
                        <a:t>School Events</a:t>
                      </a:r>
                      <a:endParaRPr lang="en-US" sz="1600" dirty="0">
                        <a:latin typeface="Calibri" panose="020F0502020204030204" pitchFamily="34" charset="0"/>
                      </a:endParaRPr>
                    </a:p>
                  </a:txBody>
                  <a:tcPr marT="45718" marB="45718"/>
                </a:tc>
              </a:tr>
              <a:tr h="1131101">
                <a:tc>
                  <a:txBody>
                    <a:bodyPr/>
                    <a:lstStyle/>
                    <a:p>
                      <a:r>
                        <a:rPr lang="en-US" sz="1600" dirty="0" smtClean="0">
                          <a:latin typeface="Calibri" panose="020F0502020204030204" pitchFamily="34" charset="0"/>
                        </a:rPr>
                        <a:t>Fall</a:t>
                      </a:r>
                      <a:endParaRPr lang="en-US" sz="1600" dirty="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r>
              <a:tr h="1131101">
                <a:tc>
                  <a:txBody>
                    <a:bodyPr/>
                    <a:lstStyle/>
                    <a:p>
                      <a:r>
                        <a:rPr lang="en-US" sz="1600" dirty="0" smtClean="0">
                          <a:latin typeface="Calibri" panose="020F0502020204030204" pitchFamily="34" charset="0"/>
                        </a:rPr>
                        <a:t>Winter</a:t>
                      </a:r>
                      <a:endParaRPr lang="en-US" sz="1600" dirty="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r>
              <a:tr h="1131101">
                <a:tc>
                  <a:txBody>
                    <a:bodyPr/>
                    <a:lstStyle/>
                    <a:p>
                      <a:r>
                        <a:rPr lang="en-US" sz="1600" dirty="0" smtClean="0">
                          <a:latin typeface="Calibri" panose="020F0502020204030204" pitchFamily="34" charset="0"/>
                        </a:rPr>
                        <a:t>Spring</a:t>
                      </a:r>
                      <a:endParaRPr lang="en-US" sz="1600" dirty="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r>
              <a:tr h="1131101">
                <a:tc>
                  <a:txBody>
                    <a:bodyPr/>
                    <a:lstStyle/>
                    <a:p>
                      <a:r>
                        <a:rPr lang="en-US" sz="1600" dirty="0" smtClean="0">
                          <a:latin typeface="Calibri" panose="020F0502020204030204" pitchFamily="34" charset="0"/>
                        </a:rPr>
                        <a:t>Summer</a:t>
                      </a:r>
                      <a:endParaRPr lang="en-US" sz="1600" dirty="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a:latin typeface="Calibri" panose="020F0502020204030204" pitchFamily="34" charset="0"/>
                      </a:endParaRPr>
                    </a:p>
                  </a:txBody>
                  <a:tcPr marT="45718" marB="45718"/>
                </a:tc>
                <a:tc>
                  <a:txBody>
                    <a:bodyPr/>
                    <a:lstStyle/>
                    <a:p>
                      <a:endParaRPr lang="en-US" sz="1600" dirty="0">
                        <a:latin typeface="Calibri" panose="020F0502020204030204" pitchFamily="34" charset="0"/>
                      </a:endParaRPr>
                    </a:p>
                  </a:txBody>
                  <a:tcPr marT="45718" marB="45718"/>
                </a:tc>
              </a:tr>
            </a:tbl>
          </a:graphicData>
        </a:graphic>
      </p:graphicFrame>
    </p:spTree>
    <p:extLst>
      <p:ext uri="{BB962C8B-B14F-4D97-AF65-F5344CB8AC3E}">
        <p14:creationId xmlns:p14="http://schemas.microsoft.com/office/powerpoint/2010/main" val="1287170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ole3.bmp                                                       000474A3Macintosh HD                   BD75060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19200" y="533400"/>
            <a:ext cx="6629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008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ole4.bmp                                                       000474A3Macintosh HD                   BD75060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4825" y="304800"/>
            <a:ext cx="5594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ole5.bmp                                                       000474A3Macintosh HD                   BD75060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52600" y="4572000"/>
            <a:ext cx="559435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107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105835"/>
            <a:ext cx="8534400" cy="646331"/>
          </a:xfrm>
          <a:prstGeom prst="rect">
            <a:avLst/>
          </a:prstGeom>
          <a:solidFill>
            <a:srgbClr val="92D050">
              <a:alpha val="63922"/>
            </a:srgbClr>
          </a:solidFill>
        </p:spPr>
        <p:txBody>
          <a:bodyPr wrap="square" rtlCol="0">
            <a:spAutoFit/>
          </a:bodyPr>
          <a:lstStyle/>
          <a:p>
            <a:pPr algn="ctr"/>
            <a:r>
              <a:rPr lang="en-US" sz="3600" b="1" dirty="0" smtClean="0"/>
              <a:t>Activity 5: Temperatures Around the World</a:t>
            </a:r>
            <a:endParaRPr lang="en-US" sz="3600" b="1" dirty="0"/>
          </a:p>
        </p:txBody>
      </p:sp>
    </p:spTree>
    <p:extLst>
      <p:ext uri="{BB962C8B-B14F-4D97-AF65-F5344CB8AC3E}">
        <p14:creationId xmlns:p14="http://schemas.microsoft.com/office/powerpoint/2010/main" val="1039372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oint_trans_01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11392" y="2389"/>
            <a:ext cx="5121217" cy="647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1040426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439" y="6400800"/>
            <a:ext cx="630156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descr="ppoint_trans_02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5439" y="0"/>
            <a:ext cx="8793123" cy="6858000"/>
          </a:xfrm>
          <a:prstGeom prst="rect">
            <a:avLst/>
          </a:prstGeom>
          <a:solidFill>
            <a:schemeClr val="bg1"/>
          </a:solidFill>
          <a:ln>
            <a:noFill/>
          </a:ln>
        </p:spPr>
      </p:pic>
    </p:spTree>
    <p:extLst>
      <p:ext uri="{BB962C8B-B14F-4D97-AF65-F5344CB8AC3E}">
        <p14:creationId xmlns:p14="http://schemas.microsoft.com/office/powerpoint/2010/main" val="30754223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point_trans_0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37355200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point_trans_02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4256449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point_trans_0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287056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901700" y="2078038"/>
            <a:ext cx="7340600" cy="3740150"/>
          </a:xfrm>
        </p:spPr>
        <p:txBody>
          <a:bodyPr/>
          <a:lstStyle/>
          <a:p>
            <a:pPr eaLnBrk="1" hangingPunct="1">
              <a:lnSpc>
                <a:spcPct val="90000"/>
              </a:lnSpc>
            </a:pPr>
            <a:r>
              <a:rPr lang="en-US" altLang="en-US" smtClean="0"/>
              <a:t>Scale size of Earth: 1mm</a:t>
            </a:r>
          </a:p>
          <a:p>
            <a:pPr eaLnBrk="1" hangingPunct="1">
              <a:lnSpc>
                <a:spcPct val="90000"/>
              </a:lnSpc>
            </a:pPr>
            <a:r>
              <a:rPr lang="en-US" altLang="en-US" smtClean="0"/>
              <a:t>Scale size of Sun: 10 cm</a:t>
            </a:r>
          </a:p>
          <a:p>
            <a:pPr eaLnBrk="1" hangingPunct="1">
              <a:lnSpc>
                <a:spcPct val="90000"/>
              </a:lnSpc>
            </a:pPr>
            <a:r>
              <a:rPr lang="en-US" altLang="en-US" smtClean="0"/>
              <a:t>Scale size of model: 1cm = 140,000 km</a:t>
            </a:r>
          </a:p>
          <a:p>
            <a:pPr eaLnBrk="1" hangingPunct="1">
              <a:lnSpc>
                <a:spcPct val="90000"/>
              </a:lnSpc>
            </a:pPr>
            <a:r>
              <a:rPr lang="en-US" altLang="en-US" smtClean="0"/>
              <a:t>Distance from the Earth to the Sun ≈ 150,000,000 km</a:t>
            </a:r>
          </a:p>
          <a:p>
            <a:pPr eaLnBrk="1" hangingPunct="1">
              <a:lnSpc>
                <a:spcPct val="90000"/>
              </a:lnSpc>
            </a:pPr>
            <a:r>
              <a:rPr lang="en-US" altLang="en-US" smtClean="0"/>
              <a:t>Scale distance between Earth and Sun ≈10 meters</a:t>
            </a:r>
          </a:p>
        </p:txBody>
      </p:sp>
      <p:sp>
        <p:nvSpPr>
          <p:cNvPr id="4" name="Text Box 4"/>
          <p:cNvSpPr txBox="1">
            <a:spLocks noChangeArrowheads="1"/>
          </p:cNvSpPr>
          <p:nvPr/>
        </p:nvSpPr>
        <p:spPr bwMode="auto">
          <a:xfrm>
            <a:off x="1050925" y="457200"/>
            <a:ext cx="6215063" cy="1076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3200" i="1" dirty="0"/>
              <a:t>Earth’s tilt does not significantly </a:t>
            </a:r>
          </a:p>
          <a:p>
            <a:r>
              <a:rPr lang="en-US" altLang="en-US" sz="3200" i="1" dirty="0"/>
              <a:t>change its distance from the Sun.</a:t>
            </a:r>
            <a:endParaRPr lang="en-US" altLang="en-US" sz="4400" i="1" dirty="0"/>
          </a:p>
        </p:txBody>
      </p:sp>
    </p:spTree>
    <p:extLst>
      <p:ext uri="{BB962C8B-B14F-4D97-AF65-F5344CB8AC3E}">
        <p14:creationId xmlns:p14="http://schemas.microsoft.com/office/powerpoint/2010/main" val="3599973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6675">
                                            <p:txEl>
                                              <p:pRg st="3" end="3"/>
                                            </p:txEl>
                                          </p:spTgt>
                                        </p:tgtEl>
                                        <p:attrNameLst>
                                          <p:attrName>style.visibility</p:attrName>
                                        </p:attrNameLst>
                                      </p:cBhvr>
                                      <p:to>
                                        <p:strVal val="visible"/>
                                      </p:to>
                                    </p:set>
                                    <p:anim calcmode="lin" valueType="num">
                                      <p:cBhvr additive="base">
                                        <p:cTn id="25" dur="500" fill="hold"/>
                                        <p:tgtEl>
                                          <p:spTgt spid="1566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66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6675">
                                            <p:txEl>
                                              <p:pRg st="4" end="4"/>
                                            </p:txEl>
                                          </p:spTgt>
                                        </p:tgtEl>
                                        <p:attrNameLst>
                                          <p:attrName>style.visibility</p:attrName>
                                        </p:attrNameLst>
                                      </p:cBhvr>
                                      <p:to>
                                        <p:strVal val="visible"/>
                                      </p:to>
                                    </p:set>
                                    <p:anim calcmode="lin" valueType="num">
                                      <p:cBhvr additive="base">
                                        <p:cTn id="31" dur="500" fill="hold"/>
                                        <p:tgtEl>
                                          <p:spTgt spid="1566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66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396" y="3105835"/>
            <a:ext cx="8795208" cy="646331"/>
          </a:xfrm>
          <a:prstGeom prst="rect">
            <a:avLst/>
          </a:prstGeom>
          <a:solidFill>
            <a:srgbClr val="92D050">
              <a:alpha val="63922"/>
            </a:srgbClr>
          </a:solidFill>
        </p:spPr>
        <p:txBody>
          <a:bodyPr wrap="square" rtlCol="0">
            <a:spAutoFit/>
          </a:bodyPr>
          <a:lstStyle/>
          <a:p>
            <a:pPr algn="ctr"/>
            <a:r>
              <a:rPr lang="en-US" sz="3600" b="1" dirty="0" smtClean="0"/>
              <a:t>Activity 6: Days and Nights Around the World</a:t>
            </a:r>
            <a:endParaRPr lang="en-US" sz="3600" b="1" dirty="0"/>
          </a:p>
        </p:txBody>
      </p:sp>
    </p:spTree>
    <p:extLst>
      <p:ext uri="{BB962C8B-B14F-4D97-AF65-F5344CB8AC3E}">
        <p14:creationId xmlns:p14="http://schemas.microsoft.com/office/powerpoint/2010/main" val="416472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3105835"/>
            <a:ext cx="6019800" cy="646331"/>
          </a:xfrm>
          <a:prstGeom prst="rect">
            <a:avLst/>
          </a:prstGeom>
          <a:solidFill>
            <a:srgbClr val="92D050">
              <a:alpha val="63922"/>
            </a:srgbClr>
          </a:solidFill>
        </p:spPr>
        <p:txBody>
          <a:bodyPr wrap="square" rtlCol="0">
            <a:spAutoFit/>
          </a:bodyPr>
          <a:lstStyle/>
          <a:p>
            <a:pPr algn="ctr"/>
            <a:r>
              <a:rPr lang="en-US" sz="3600" b="1" dirty="0" smtClean="0"/>
              <a:t>Activity 2: Sun-Earth Survey</a:t>
            </a:r>
            <a:endParaRPr lang="en-US" sz="3600" b="1" dirty="0"/>
          </a:p>
        </p:txBody>
      </p:sp>
    </p:spTree>
    <p:extLst>
      <p:ext uri="{BB962C8B-B14F-4D97-AF65-F5344CB8AC3E}">
        <p14:creationId xmlns:p14="http://schemas.microsoft.com/office/powerpoint/2010/main" val="131667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ppoint_trans_02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7975" y="0"/>
            <a:ext cx="7568051" cy="681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6453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point_trans_02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3623237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pic>
        <p:nvPicPr>
          <p:cNvPr id="48131"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6000" y="381000"/>
            <a:ext cx="4343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8464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point_trans_0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4165044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point_trans_02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30799465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point_trans_0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688" y="182563"/>
            <a:ext cx="8053387" cy="622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
          <p:cNvSpPr>
            <a:spLocks noGrp="1"/>
          </p:cNvSpPr>
          <p:nvPr>
            <p:ph type="ftr" sz="quarter" idx="11"/>
          </p:nvPr>
        </p:nvSpPr>
        <p:spPr>
          <a:xfrm>
            <a:off x="152400" y="6553200"/>
            <a:ext cx="8763000" cy="152400"/>
          </a:xfrm>
        </p:spPr>
        <p:txBody>
          <a:bodyPr/>
          <a:lstStyle/>
          <a:p>
            <a:pPr algn="l">
              <a:defRPr/>
            </a:pPr>
            <a:r>
              <a:rPr lang="en-US" sz="800" dirty="0" smtClean="0"/>
              <a:t>Space Science Sequence 6–8   © 2008 The Regents of the University of California  Permission granted to purchaser to photocopy for classroom use.</a:t>
            </a:r>
          </a:p>
          <a:p>
            <a:pPr algn="l">
              <a:defRPr/>
            </a:pPr>
            <a:endParaRPr lang="en-US" sz="800" dirty="0"/>
          </a:p>
        </p:txBody>
      </p:sp>
    </p:spTree>
    <p:extLst>
      <p:ext uri="{BB962C8B-B14F-4D97-AF65-F5344CB8AC3E}">
        <p14:creationId xmlns:p14="http://schemas.microsoft.com/office/powerpoint/2010/main" val="1207483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43100" y="-1588"/>
            <a:ext cx="525780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45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se.ssl.berkeley.edu/bmendez/ay10/2002/notes/pics/bt2lf0112_a.jpg"/>
          <p:cNvPicPr>
            <a:picLocks noChangeAspect="1" noChangeArrowheads="1"/>
          </p:cNvPicPr>
          <p:nvPr/>
        </p:nvPicPr>
        <p:blipFill rotWithShape="1">
          <a:blip r:embed="rId2">
            <a:extLst>
              <a:ext uri="{28A0092B-C50C-407E-A947-70E740481C1C}">
                <a14:useLocalDpi xmlns:a14="http://schemas.microsoft.com/office/drawing/2010/main" val="0"/>
              </a:ext>
            </a:extLst>
          </a:blip>
          <a:srcRect t="17286" b="7947"/>
          <a:stretch/>
        </p:blipFill>
        <p:spPr bwMode="auto">
          <a:xfrm>
            <a:off x="1343025" y="2667000"/>
            <a:ext cx="6657975" cy="3126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2100" y="1143000"/>
            <a:ext cx="6019800" cy="646331"/>
          </a:xfrm>
          <a:prstGeom prst="rect">
            <a:avLst/>
          </a:prstGeom>
          <a:solidFill>
            <a:srgbClr val="92D050">
              <a:alpha val="63922"/>
            </a:srgbClr>
          </a:solidFill>
        </p:spPr>
        <p:txBody>
          <a:bodyPr wrap="square" rtlCol="0">
            <a:spAutoFit/>
          </a:bodyPr>
          <a:lstStyle/>
          <a:p>
            <a:pPr algn="ctr"/>
            <a:r>
              <a:rPr lang="en-US" sz="3600" b="1" dirty="0" smtClean="0"/>
              <a:t>Activity 7: Tilted Earth</a:t>
            </a:r>
            <a:endParaRPr lang="en-US" sz="3600" b="1" dirty="0"/>
          </a:p>
        </p:txBody>
      </p:sp>
    </p:spTree>
    <p:extLst>
      <p:ext uri="{BB962C8B-B14F-4D97-AF65-F5344CB8AC3E}">
        <p14:creationId xmlns:p14="http://schemas.microsoft.com/office/powerpoint/2010/main" val="1039372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828836"/>
            <a:ext cx="8991600" cy="1200329"/>
          </a:xfrm>
          <a:prstGeom prst="rect">
            <a:avLst/>
          </a:prstGeom>
          <a:solidFill>
            <a:srgbClr val="92D050">
              <a:alpha val="63922"/>
            </a:srgbClr>
          </a:solidFill>
        </p:spPr>
        <p:txBody>
          <a:bodyPr wrap="square" rtlCol="0">
            <a:spAutoFit/>
          </a:bodyPr>
          <a:lstStyle/>
          <a:p>
            <a:pPr algn="ctr"/>
            <a:r>
              <a:rPr lang="en-US" sz="3600" b="1" dirty="0" smtClean="0"/>
              <a:t>Activity 8: </a:t>
            </a:r>
            <a:br>
              <a:rPr lang="en-US" sz="3600" b="1" dirty="0" smtClean="0"/>
            </a:br>
            <a:r>
              <a:rPr lang="en-US" sz="3600" b="1" dirty="0" smtClean="0"/>
              <a:t>Seasons Unraveled/The Angle of Sunlight</a:t>
            </a:r>
            <a:endParaRPr lang="en-US" sz="3600" b="1" dirty="0"/>
          </a:p>
        </p:txBody>
      </p:sp>
    </p:spTree>
    <p:extLst>
      <p:ext uri="{BB962C8B-B14F-4D97-AF65-F5344CB8AC3E}">
        <p14:creationId xmlns:p14="http://schemas.microsoft.com/office/powerpoint/2010/main" val="1039372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earthobservatory.nasa.gov/Features/EnergyBalance/images/sunlight_angl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6300" y="4114800"/>
            <a:ext cx="445770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67588" name="Picture 4" descr="http://science.kennesaw.edu/~jdirnber/oceanography/LecuturesOceanogr/LecCurrents/0804.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483123"/>
            <a:ext cx="4667743" cy="337487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143000" y="457200"/>
            <a:ext cx="6934200"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3200" i="1" dirty="0" smtClean="0"/>
              <a:t>Intensity of Sunlight depends strongly on the angle of incidence</a:t>
            </a:r>
            <a:endParaRPr lang="en-US" altLang="en-US" sz="4400" i="1" dirty="0"/>
          </a:p>
        </p:txBody>
      </p:sp>
      <p:sp>
        <p:nvSpPr>
          <p:cNvPr id="2" name="TextBox 1"/>
          <p:cNvSpPr txBox="1"/>
          <p:nvPr/>
        </p:nvSpPr>
        <p:spPr>
          <a:xfrm>
            <a:off x="990600" y="1828800"/>
            <a:ext cx="7315200" cy="1477328"/>
          </a:xfrm>
          <a:prstGeom prst="rect">
            <a:avLst/>
          </a:prstGeom>
          <a:noFill/>
        </p:spPr>
        <p:txBody>
          <a:bodyPr wrap="square" rtlCol="0">
            <a:spAutoFit/>
          </a:bodyPr>
          <a:lstStyle/>
          <a:p>
            <a:r>
              <a:rPr lang="en-US" dirty="0" smtClean="0"/>
              <a:t>When the Sun is high in the sky, the angle of incidence is small (more direct), and energy is more concentrated on the ground.</a:t>
            </a:r>
          </a:p>
          <a:p>
            <a:endParaRPr lang="en-US" dirty="0"/>
          </a:p>
          <a:p>
            <a:r>
              <a:rPr lang="en-US" dirty="0" smtClean="0"/>
              <a:t>When the Sun is low in the sky, the angle of incidence is big (less direct), and energy is more spread out on the ground. </a:t>
            </a:r>
            <a:endParaRPr lang="en-US" dirty="0"/>
          </a:p>
        </p:txBody>
      </p:sp>
    </p:spTree>
    <p:extLst>
      <p:ext uri="{BB962C8B-B14F-4D97-AF65-F5344CB8AC3E}">
        <p14:creationId xmlns:p14="http://schemas.microsoft.com/office/powerpoint/2010/main" val="3622167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oint_trans_01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2028" y="0"/>
            <a:ext cx="78885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1295400"/>
            <a:ext cx="990600" cy="369332"/>
          </a:xfrm>
          <a:prstGeom prst="rect">
            <a:avLst/>
          </a:prstGeom>
          <a:noFill/>
        </p:spPr>
        <p:txBody>
          <a:bodyPr wrap="square" rtlCol="0">
            <a:spAutoFit/>
          </a:bodyPr>
          <a:lstStyle/>
          <a:p>
            <a:r>
              <a:rPr lang="en-US" dirty="0" smtClean="0"/>
              <a:t>#</a:t>
            </a:r>
          </a:p>
        </p:txBody>
      </p:sp>
      <p:sp>
        <p:nvSpPr>
          <p:cNvPr id="4" name="TextBox 3"/>
          <p:cNvSpPr txBox="1"/>
          <p:nvPr/>
        </p:nvSpPr>
        <p:spPr>
          <a:xfrm>
            <a:off x="6019800" y="4126468"/>
            <a:ext cx="990600" cy="369332"/>
          </a:xfrm>
          <a:prstGeom prst="rect">
            <a:avLst/>
          </a:prstGeom>
          <a:noFill/>
        </p:spPr>
        <p:txBody>
          <a:bodyPr wrap="square" rtlCol="0">
            <a:spAutoFit/>
          </a:bodyPr>
          <a:lstStyle/>
          <a:p>
            <a:r>
              <a:rPr lang="en-US" dirty="0" smtClean="0"/>
              <a:t>#</a:t>
            </a:r>
          </a:p>
        </p:txBody>
      </p:sp>
      <p:sp>
        <p:nvSpPr>
          <p:cNvPr id="5" name="TextBox 4"/>
          <p:cNvSpPr txBox="1"/>
          <p:nvPr/>
        </p:nvSpPr>
        <p:spPr>
          <a:xfrm>
            <a:off x="2667000" y="4126468"/>
            <a:ext cx="990600" cy="369332"/>
          </a:xfrm>
          <a:prstGeom prst="rect">
            <a:avLst/>
          </a:prstGeom>
          <a:noFill/>
        </p:spPr>
        <p:txBody>
          <a:bodyPr wrap="square" rtlCol="0">
            <a:spAutoFit/>
          </a:bodyPr>
          <a:lstStyle/>
          <a:p>
            <a:r>
              <a:rPr lang="en-US" dirty="0" smtClean="0"/>
              <a:t>#</a:t>
            </a:r>
          </a:p>
        </p:txBody>
      </p:sp>
      <p:sp>
        <p:nvSpPr>
          <p:cNvPr id="6" name="TextBox 5"/>
          <p:cNvSpPr txBox="1"/>
          <p:nvPr/>
        </p:nvSpPr>
        <p:spPr>
          <a:xfrm>
            <a:off x="6019800" y="1295400"/>
            <a:ext cx="990600" cy="369332"/>
          </a:xfrm>
          <a:prstGeom prst="rect">
            <a:avLst/>
          </a:prstGeom>
          <a:noFill/>
        </p:spPr>
        <p:txBody>
          <a:bodyPr wrap="square" rtlCol="0">
            <a:spAutoFit/>
          </a:bodyPr>
          <a:lstStyle/>
          <a:p>
            <a:r>
              <a:rPr lang="en-US" dirty="0" smtClean="0"/>
              <a:t>#</a:t>
            </a:r>
          </a:p>
        </p:txBody>
      </p:sp>
    </p:spTree>
    <p:extLst>
      <p:ext uri="{BB962C8B-B14F-4D97-AF65-F5344CB8AC3E}">
        <p14:creationId xmlns:p14="http://schemas.microsoft.com/office/powerpoint/2010/main" val="38578599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http://physics.weber.edu/schroeder/ua/SunOnCelestialSpher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822" y="3486149"/>
            <a:ext cx="30480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67592" name="Picture 8" descr="[Three Effects of the Seaso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5422" y="3333749"/>
            <a:ext cx="4693778" cy="34480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1143000" y="228600"/>
            <a:ext cx="6934200" cy="10772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en-US" sz="3200" i="1" dirty="0" smtClean="0"/>
              <a:t>The angle of the Sun changes with the seasons.</a:t>
            </a:r>
            <a:endParaRPr lang="en-US" altLang="en-US" sz="4400" i="1" dirty="0"/>
          </a:p>
        </p:txBody>
      </p:sp>
      <p:sp>
        <p:nvSpPr>
          <p:cNvPr id="7" name="TextBox 6"/>
          <p:cNvSpPr txBox="1"/>
          <p:nvPr/>
        </p:nvSpPr>
        <p:spPr>
          <a:xfrm>
            <a:off x="990600" y="1752600"/>
            <a:ext cx="7315200" cy="923330"/>
          </a:xfrm>
          <a:prstGeom prst="rect">
            <a:avLst/>
          </a:prstGeom>
          <a:noFill/>
        </p:spPr>
        <p:txBody>
          <a:bodyPr wrap="square" rtlCol="0">
            <a:spAutoFit/>
          </a:bodyPr>
          <a:lstStyle/>
          <a:p>
            <a:r>
              <a:rPr lang="en-US" dirty="0" smtClean="0"/>
              <a:t>The Sun reaches it maximum height in the sky in the Summer</a:t>
            </a:r>
          </a:p>
          <a:p>
            <a:endParaRPr lang="en-US" dirty="0" smtClean="0"/>
          </a:p>
          <a:p>
            <a:r>
              <a:rPr lang="en-US" dirty="0"/>
              <a:t>The Sun reaches it </a:t>
            </a:r>
            <a:r>
              <a:rPr lang="en-US" dirty="0" smtClean="0"/>
              <a:t>minimum </a:t>
            </a:r>
            <a:r>
              <a:rPr lang="en-US" dirty="0"/>
              <a:t>height in the sky in the </a:t>
            </a:r>
            <a:r>
              <a:rPr lang="en-US" dirty="0" smtClean="0"/>
              <a:t>Winter</a:t>
            </a:r>
            <a:endParaRPr lang="en-US" dirty="0"/>
          </a:p>
        </p:txBody>
      </p:sp>
    </p:spTree>
    <p:extLst>
      <p:ext uri="{BB962C8B-B14F-4D97-AF65-F5344CB8AC3E}">
        <p14:creationId xmlns:p14="http://schemas.microsoft.com/office/powerpoint/2010/main" val="15536798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304800"/>
            <a:ext cx="8686800" cy="1143000"/>
          </a:xfrm>
        </p:spPr>
        <p:txBody>
          <a:bodyPr>
            <a:normAutofit fontScale="90000"/>
          </a:bodyPr>
          <a:lstStyle/>
          <a:p>
            <a:r>
              <a:rPr lang="en-US" altLang="en-US" dirty="0" smtClean="0">
                <a:solidFill>
                  <a:srgbClr val="26CC6D"/>
                </a:solidFill>
              </a:rPr>
              <a:t>Variation in brightness (intensity) of Sun at noon due to distance and angle</a:t>
            </a:r>
          </a:p>
        </p:txBody>
      </p:sp>
      <p:sp>
        <p:nvSpPr>
          <p:cNvPr id="60419" name="Content Placeholder 2"/>
          <p:cNvSpPr>
            <a:spLocks noGrp="1"/>
          </p:cNvSpPr>
          <p:nvPr>
            <p:ph idx="1"/>
          </p:nvPr>
        </p:nvSpPr>
        <p:spPr>
          <a:xfrm>
            <a:off x="152400" y="1600200"/>
            <a:ext cx="8839200" cy="4876800"/>
          </a:xfrm>
        </p:spPr>
        <p:txBody>
          <a:bodyPr>
            <a:noAutofit/>
          </a:bodyPr>
          <a:lstStyle/>
          <a:p>
            <a:pPr>
              <a:buFontTx/>
              <a:buNone/>
            </a:pPr>
            <a:r>
              <a:rPr lang="en-US" altLang="en-US" sz="2800" b="1" dirty="0" smtClean="0"/>
              <a:t>Distance</a:t>
            </a:r>
          </a:p>
          <a:p>
            <a:r>
              <a:rPr lang="en-US" altLang="en-US" sz="2800" dirty="0" smtClean="0"/>
              <a:t>Perihelion: 147,095,271 km</a:t>
            </a:r>
          </a:p>
          <a:p>
            <a:r>
              <a:rPr lang="en-US" altLang="en-US" sz="2800" dirty="0" smtClean="0"/>
              <a:t>Aphelion: 152,091,174 km</a:t>
            </a:r>
          </a:p>
          <a:p>
            <a:r>
              <a:rPr lang="en-US" altLang="en-US" sz="2800" dirty="0" err="1" smtClean="0"/>
              <a:t>b</a:t>
            </a:r>
            <a:r>
              <a:rPr lang="en-US" altLang="en-US" sz="2800" baseline="-25000" dirty="0" err="1" smtClean="0"/>
              <a:t>p</a:t>
            </a:r>
            <a:r>
              <a:rPr lang="en-US" altLang="en-US" sz="2800" dirty="0" smtClean="0"/>
              <a:t>/</a:t>
            </a:r>
            <a:r>
              <a:rPr lang="en-US" altLang="en-US" sz="2800" dirty="0" err="1" smtClean="0"/>
              <a:t>b</a:t>
            </a:r>
            <a:r>
              <a:rPr lang="en-US" altLang="en-US" sz="2800" baseline="-25000" dirty="0" err="1" smtClean="0"/>
              <a:t>a</a:t>
            </a:r>
            <a:r>
              <a:rPr lang="en-US" altLang="en-US" sz="2800" dirty="0" smtClean="0"/>
              <a:t> = (d</a:t>
            </a:r>
            <a:r>
              <a:rPr lang="en-US" altLang="en-US" sz="2800" baseline="-25000" dirty="0" smtClean="0"/>
              <a:t>a</a:t>
            </a:r>
            <a:r>
              <a:rPr lang="en-US" altLang="en-US" sz="2800" dirty="0" smtClean="0"/>
              <a:t>/</a:t>
            </a:r>
            <a:r>
              <a:rPr lang="en-US" altLang="en-US" sz="2800" dirty="0" err="1" smtClean="0"/>
              <a:t>d</a:t>
            </a:r>
            <a:r>
              <a:rPr lang="en-US" altLang="en-US" sz="2800" baseline="-25000" dirty="0" err="1" smtClean="0"/>
              <a:t>p</a:t>
            </a:r>
            <a:r>
              <a:rPr lang="en-US" altLang="en-US" sz="2800" dirty="0" smtClean="0"/>
              <a:t>)</a:t>
            </a:r>
            <a:r>
              <a:rPr lang="en-US" altLang="en-US" sz="2800" baseline="30000" dirty="0" smtClean="0"/>
              <a:t>2</a:t>
            </a:r>
            <a:r>
              <a:rPr lang="en-US" altLang="en-US" sz="2800" dirty="0" smtClean="0"/>
              <a:t> = 1.069 → 6.9% variation</a:t>
            </a:r>
          </a:p>
          <a:p>
            <a:pPr>
              <a:buFontTx/>
              <a:buNone/>
            </a:pPr>
            <a:r>
              <a:rPr lang="en-US" altLang="en-US" sz="2800" b="1" dirty="0" smtClean="0"/>
              <a:t>Angle</a:t>
            </a:r>
          </a:p>
          <a:p>
            <a:r>
              <a:rPr lang="en-US" altLang="en-US" sz="2800" dirty="0" smtClean="0"/>
              <a:t>for </a:t>
            </a:r>
            <a:r>
              <a:rPr lang="en-US" altLang="en-US" sz="2800" dirty="0" smtClean="0"/>
              <a:t>tropics: noon angle ranges </a:t>
            </a:r>
            <a:r>
              <a:rPr lang="en-US" altLang="en-US" sz="2800" dirty="0"/>
              <a:t>from </a:t>
            </a:r>
            <a:r>
              <a:rPr lang="en-US" altLang="en-US" sz="2800" dirty="0" smtClean="0"/>
              <a:t>0° from zenith (directly overhead) </a:t>
            </a:r>
            <a:r>
              <a:rPr lang="en-US" altLang="en-US" sz="2800" dirty="0" smtClean="0"/>
              <a:t>to 47° (23.5 + 23.5) from zenith.</a:t>
            </a:r>
            <a:endParaRPr lang="en-US" altLang="en-US" sz="2800" dirty="0" smtClean="0"/>
          </a:p>
          <a:p>
            <a:r>
              <a:rPr lang="en-US" altLang="en-US" sz="2800" dirty="0" err="1" smtClean="0"/>
              <a:t>b</a:t>
            </a:r>
            <a:r>
              <a:rPr lang="en-US" altLang="en-US" sz="2800" baseline="-25000" dirty="0" err="1" smtClean="0"/>
              <a:t>s</a:t>
            </a:r>
            <a:r>
              <a:rPr lang="en-US" altLang="en-US" sz="2800" dirty="0" smtClean="0"/>
              <a:t>/</a:t>
            </a:r>
            <a:r>
              <a:rPr lang="en-US" altLang="en-US" sz="2800" dirty="0" err="1" smtClean="0"/>
              <a:t>b</a:t>
            </a:r>
            <a:r>
              <a:rPr lang="en-US" altLang="en-US" sz="2800" baseline="-25000" dirty="0" err="1" smtClean="0"/>
              <a:t>w</a:t>
            </a:r>
            <a:r>
              <a:rPr lang="en-US" altLang="en-US" sz="2800" dirty="0" smtClean="0"/>
              <a:t> = cos(0)/cos(47) = 1.466 → 46.6% variation</a:t>
            </a:r>
          </a:p>
          <a:p>
            <a:pPr marL="0" indent="0">
              <a:buNone/>
            </a:pPr>
            <a:r>
              <a:rPr lang="en-US" altLang="en-US" sz="2800" b="1" dirty="0" smtClean="0"/>
              <a:t>Daylight Hours (tropics)</a:t>
            </a:r>
          </a:p>
          <a:p>
            <a:r>
              <a:rPr lang="en-US" altLang="en-US" sz="2800" dirty="0" smtClean="0"/>
              <a:t>13.567h – 10.667h → 27.1% variation</a:t>
            </a:r>
          </a:p>
        </p:txBody>
      </p:sp>
    </p:spTree>
    <p:extLst>
      <p:ext uri="{BB962C8B-B14F-4D97-AF65-F5344CB8AC3E}">
        <p14:creationId xmlns:p14="http://schemas.microsoft.com/office/powerpoint/2010/main" val="25576717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point_trans_01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7714" y="0"/>
            <a:ext cx="78885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600200" y="1295400"/>
            <a:ext cx="2667000" cy="27432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50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6774"/>
            <a:ext cx="8686800" cy="402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3429000"/>
            <a:ext cx="6400800" cy="6096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4800" y="5029200"/>
            <a:ext cx="8610600" cy="3810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 y="4114800"/>
            <a:ext cx="8610600" cy="381000"/>
          </a:xfrm>
          <a:prstGeom prst="rect">
            <a:avLst/>
          </a:prstGeom>
          <a:solidFill>
            <a:srgbClr val="FFFF00">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131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r>
              <a:rPr lang="en-US" altLang="en-US" dirty="0" smtClean="0">
                <a:solidFill>
                  <a:srgbClr val="229919"/>
                </a:solidFill>
              </a:rPr>
              <a:t>Common Misconceptions</a:t>
            </a:r>
            <a:endParaRPr lang="en-US" altLang="en-US" dirty="0" smtClean="0"/>
          </a:p>
        </p:txBody>
      </p:sp>
      <p:sp>
        <p:nvSpPr>
          <p:cNvPr id="264195" name="Rectangle 3"/>
          <p:cNvSpPr>
            <a:spLocks noGrp="1" noChangeArrowheads="1"/>
          </p:cNvSpPr>
          <p:nvPr>
            <p:ph type="body" idx="1"/>
          </p:nvPr>
        </p:nvSpPr>
        <p:spPr>
          <a:xfrm>
            <a:off x="901700" y="2078038"/>
            <a:ext cx="7340600" cy="4398962"/>
          </a:xfrm>
        </p:spPr>
        <p:txBody>
          <a:bodyPr/>
          <a:lstStyle/>
          <a:p>
            <a:pPr eaLnBrk="1" hangingPunct="1"/>
            <a:r>
              <a:rPr lang="en-US" altLang="en-US" sz="2800" dirty="0" smtClean="0"/>
              <a:t>The Earth’s orbit is highly elliptical or oval</a:t>
            </a:r>
          </a:p>
          <a:p>
            <a:pPr eaLnBrk="1" hangingPunct="1"/>
            <a:r>
              <a:rPr lang="en-US" altLang="en-US" sz="2800" dirty="0" smtClean="0"/>
              <a:t>The Earth is closer to the Sun in the summer</a:t>
            </a:r>
          </a:p>
          <a:p>
            <a:pPr eaLnBrk="1" hangingPunct="1"/>
            <a:r>
              <a:rPr lang="en-US" altLang="en-US" sz="2800" dirty="0" smtClean="0"/>
              <a:t>The Earth’s tilt causes the seasons because the tilted part is closer to the </a:t>
            </a:r>
            <a:r>
              <a:rPr lang="en-US" altLang="en-US" sz="2800" dirty="0"/>
              <a:t>S</a:t>
            </a:r>
            <a:r>
              <a:rPr lang="en-US" altLang="en-US" sz="2800" dirty="0" smtClean="0"/>
              <a:t>un</a:t>
            </a:r>
          </a:p>
          <a:p>
            <a:pPr eaLnBrk="1" hangingPunct="1"/>
            <a:r>
              <a:rPr lang="en-US" altLang="en-US" sz="2800" dirty="0" smtClean="0"/>
              <a:t>Direct rays of sunlight hit the Earth at 90º angles.  Indirect rays of sunlight hit the Earth at angles less than 90º.</a:t>
            </a:r>
          </a:p>
          <a:p>
            <a:pPr eaLnBrk="1" hangingPunct="1"/>
            <a:endParaRPr lang="en-US" altLang="en-US" sz="2800" dirty="0" smtClean="0"/>
          </a:p>
        </p:txBody>
      </p:sp>
    </p:spTree>
    <p:extLst>
      <p:ext uri="{BB962C8B-B14F-4D97-AF65-F5344CB8AC3E}">
        <p14:creationId xmlns:p14="http://schemas.microsoft.com/office/powerpoint/2010/main" val="1253007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238144" presetClass="entr" presetSubtype="47208616" fill="hold" grpId="0" nodeType="clickEffect">
                                  <p:stCondLst>
                                    <p:cond delay="0"/>
                                  </p:stCondLst>
                                  <p:childTnLst>
                                    <p:set>
                                      <p:cBhvr>
                                        <p:cTn id="6" dur="1" fill="hold">
                                          <p:stCondLst>
                                            <p:cond delay="499"/>
                                          </p:stCondLst>
                                        </p:cTn>
                                        <p:tgtEl>
                                          <p:spTgt spid="264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anim calcmode="lin" valueType="num">
                                      <p:cBhvr additive="base">
                                        <p:cTn id="11" dur="500" fill="hold"/>
                                        <p:tgtEl>
                                          <p:spTgt spid="26419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4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64195">
                                            <p:txEl>
                                              <p:pRg st="1" end="1"/>
                                            </p:txEl>
                                          </p:spTgt>
                                        </p:tgtEl>
                                        <p:attrNameLst>
                                          <p:attrName>style.visibility</p:attrName>
                                        </p:attrNameLst>
                                      </p:cBhvr>
                                      <p:to>
                                        <p:strVal val="visible"/>
                                      </p:to>
                                    </p:set>
                                    <p:anim calcmode="lin" valueType="num">
                                      <p:cBhvr additive="base">
                                        <p:cTn id="17" dur="500" fill="hold"/>
                                        <p:tgtEl>
                                          <p:spTgt spid="26419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4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64195">
                                            <p:txEl>
                                              <p:pRg st="2" end="2"/>
                                            </p:txEl>
                                          </p:spTgt>
                                        </p:tgtEl>
                                        <p:attrNameLst>
                                          <p:attrName>style.visibility</p:attrName>
                                        </p:attrNameLst>
                                      </p:cBhvr>
                                      <p:to>
                                        <p:strVal val="visible"/>
                                      </p:to>
                                    </p:set>
                                    <p:anim calcmode="lin" valueType="num">
                                      <p:cBhvr additive="base">
                                        <p:cTn id="23" dur="500" fill="hold"/>
                                        <p:tgtEl>
                                          <p:spTgt spid="26419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4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4195">
                                            <p:txEl>
                                              <p:pRg st="3" end="3"/>
                                            </p:txEl>
                                          </p:spTgt>
                                        </p:tgtEl>
                                        <p:attrNameLst>
                                          <p:attrName>style.visibility</p:attrName>
                                        </p:attrNameLst>
                                      </p:cBhvr>
                                      <p:to>
                                        <p:strVal val="visible"/>
                                      </p:to>
                                    </p:set>
                                    <p:anim calcmode="lin" valueType="num">
                                      <p:cBhvr additive="base">
                                        <p:cTn id="29" dur="500" fill="hold"/>
                                        <p:tgtEl>
                                          <p:spTgt spid="26419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41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utoUpdateAnimBg="0"/>
      <p:bldP spid="2641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990600"/>
            <a:ext cx="9144000" cy="4830883"/>
            <a:chOff x="0" y="1036517"/>
            <a:chExt cx="9144000" cy="4830883"/>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6517"/>
              <a:ext cx="9144000" cy="475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4572000"/>
              <a:ext cx="7848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04800" y="1828800"/>
            <a:ext cx="990600" cy="369332"/>
          </a:xfrm>
          <a:prstGeom prst="rect">
            <a:avLst/>
          </a:prstGeom>
          <a:noFill/>
        </p:spPr>
        <p:txBody>
          <a:bodyPr wrap="square" rtlCol="0">
            <a:spAutoFit/>
          </a:bodyPr>
          <a:lstStyle/>
          <a:p>
            <a:r>
              <a:rPr lang="en-US" dirty="0" smtClean="0"/>
              <a:t>#</a:t>
            </a:r>
          </a:p>
        </p:txBody>
      </p:sp>
      <p:sp>
        <p:nvSpPr>
          <p:cNvPr id="6" name="TextBox 5"/>
          <p:cNvSpPr txBox="1"/>
          <p:nvPr/>
        </p:nvSpPr>
        <p:spPr>
          <a:xfrm>
            <a:off x="304800" y="2831068"/>
            <a:ext cx="990600" cy="369332"/>
          </a:xfrm>
          <a:prstGeom prst="rect">
            <a:avLst/>
          </a:prstGeom>
          <a:noFill/>
        </p:spPr>
        <p:txBody>
          <a:bodyPr wrap="square" rtlCol="0">
            <a:spAutoFit/>
          </a:bodyPr>
          <a:lstStyle/>
          <a:p>
            <a:r>
              <a:rPr lang="en-US" dirty="0" smtClean="0"/>
              <a:t>#</a:t>
            </a:r>
          </a:p>
        </p:txBody>
      </p:sp>
      <p:sp>
        <p:nvSpPr>
          <p:cNvPr id="7" name="TextBox 6"/>
          <p:cNvSpPr txBox="1"/>
          <p:nvPr/>
        </p:nvSpPr>
        <p:spPr>
          <a:xfrm>
            <a:off x="304800" y="3821668"/>
            <a:ext cx="990600" cy="369332"/>
          </a:xfrm>
          <a:prstGeom prst="rect">
            <a:avLst/>
          </a:prstGeom>
          <a:noFill/>
        </p:spPr>
        <p:txBody>
          <a:bodyPr wrap="square" rtlCol="0">
            <a:spAutoFit/>
          </a:bodyPr>
          <a:lstStyle/>
          <a:p>
            <a:r>
              <a:rPr lang="en-US" dirty="0" smtClean="0"/>
              <a:t>#</a:t>
            </a:r>
          </a:p>
        </p:txBody>
      </p:sp>
    </p:spTree>
    <p:extLst>
      <p:ext uri="{BB962C8B-B14F-4D97-AF65-F5344CB8AC3E}">
        <p14:creationId xmlns:p14="http://schemas.microsoft.com/office/powerpoint/2010/main" val="1161910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16774"/>
            <a:ext cx="8686800" cy="402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1981200"/>
            <a:ext cx="990600" cy="369332"/>
          </a:xfrm>
          <a:prstGeom prst="rect">
            <a:avLst/>
          </a:prstGeom>
          <a:noFill/>
        </p:spPr>
        <p:txBody>
          <a:bodyPr wrap="square" rtlCol="0">
            <a:spAutoFit/>
          </a:bodyPr>
          <a:lstStyle/>
          <a:p>
            <a:r>
              <a:rPr lang="en-US" dirty="0" smtClean="0"/>
              <a:t>#</a:t>
            </a:r>
          </a:p>
        </p:txBody>
      </p:sp>
      <p:sp>
        <p:nvSpPr>
          <p:cNvPr id="4" name="TextBox 3"/>
          <p:cNvSpPr txBox="1"/>
          <p:nvPr/>
        </p:nvSpPr>
        <p:spPr>
          <a:xfrm>
            <a:off x="76200" y="2450068"/>
            <a:ext cx="990600" cy="369332"/>
          </a:xfrm>
          <a:prstGeom prst="rect">
            <a:avLst/>
          </a:prstGeom>
          <a:noFill/>
        </p:spPr>
        <p:txBody>
          <a:bodyPr wrap="square" rtlCol="0">
            <a:spAutoFit/>
          </a:bodyPr>
          <a:lstStyle/>
          <a:p>
            <a:r>
              <a:rPr lang="en-US" dirty="0" smtClean="0"/>
              <a:t>#</a:t>
            </a:r>
          </a:p>
        </p:txBody>
      </p:sp>
      <p:sp>
        <p:nvSpPr>
          <p:cNvPr id="5" name="TextBox 4"/>
          <p:cNvSpPr txBox="1"/>
          <p:nvPr/>
        </p:nvSpPr>
        <p:spPr>
          <a:xfrm>
            <a:off x="76200" y="2971800"/>
            <a:ext cx="990600" cy="369332"/>
          </a:xfrm>
          <a:prstGeom prst="rect">
            <a:avLst/>
          </a:prstGeom>
          <a:noFill/>
        </p:spPr>
        <p:txBody>
          <a:bodyPr wrap="square" rtlCol="0">
            <a:spAutoFit/>
          </a:bodyPr>
          <a:lstStyle/>
          <a:p>
            <a:r>
              <a:rPr lang="en-US" dirty="0" smtClean="0"/>
              <a:t>#</a:t>
            </a:r>
          </a:p>
        </p:txBody>
      </p:sp>
      <p:sp>
        <p:nvSpPr>
          <p:cNvPr id="6" name="TextBox 5"/>
          <p:cNvSpPr txBox="1"/>
          <p:nvPr/>
        </p:nvSpPr>
        <p:spPr>
          <a:xfrm>
            <a:off x="76200" y="3440668"/>
            <a:ext cx="990600" cy="369332"/>
          </a:xfrm>
          <a:prstGeom prst="rect">
            <a:avLst/>
          </a:prstGeom>
          <a:noFill/>
        </p:spPr>
        <p:txBody>
          <a:bodyPr wrap="square" rtlCol="0">
            <a:spAutoFit/>
          </a:bodyPr>
          <a:lstStyle/>
          <a:p>
            <a:r>
              <a:rPr lang="en-US" dirty="0" smtClean="0"/>
              <a:t>#</a:t>
            </a:r>
          </a:p>
        </p:txBody>
      </p:sp>
      <p:sp>
        <p:nvSpPr>
          <p:cNvPr id="7" name="TextBox 6"/>
          <p:cNvSpPr txBox="1"/>
          <p:nvPr/>
        </p:nvSpPr>
        <p:spPr>
          <a:xfrm>
            <a:off x="76200" y="4114800"/>
            <a:ext cx="990600" cy="369332"/>
          </a:xfrm>
          <a:prstGeom prst="rect">
            <a:avLst/>
          </a:prstGeom>
          <a:noFill/>
        </p:spPr>
        <p:txBody>
          <a:bodyPr wrap="square" rtlCol="0">
            <a:spAutoFit/>
          </a:bodyPr>
          <a:lstStyle/>
          <a:p>
            <a:r>
              <a:rPr lang="en-US" dirty="0" smtClean="0"/>
              <a:t>#</a:t>
            </a:r>
          </a:p>
        </p:txBody>
      </p:sp>
      <p:sp>
        <p:nvSpPr>
          <p:cNvPr id="8" name="TextBox 7"/>
          <p:cNvSpPr txBox="1"/>
          <p:nvPr/>
        </p:nvSpPr>
        <p:spPr>
          <a:xfrm>
            <a:off x="76200" y="4572000"/>
            <a:ext cx="990600" cy="369332"/>
          </a:xfrm>
          <a:prstGeom prst="rect">
            <a:avLst/>
          </a:prstGeom>
          <a:noFill/>
        </p:spPr>
        <p:txBody>
          <a:bodyPr wrap="square" rtlCol="0">
            <a:spAutoFit/>
          </a:bodyPr>
          <a:lstStyle/>
          <a:p>
            <a:r>
              <a:rPr lang="en-US" dirty="0" smtClean="0"/>
              <a:t>#</a:t>
            </a:r>
          </a:p>
        </p:txBody>
      </p:sp>
      <p:sp>
        <p:nvSpPr>
          <p:cNvPr id="9" name="TextBox 8"/>
          <p:cNvSpPr txBox="1"/>
          <p:nvPr/>
        </p:nvSpPr>
        <p:spPr>
          <a:xfrm>
            <a:off x="76200" y="5040868"/>
            <a:ext cx="990600" cy="369332"/>
          </a:xfrm>
          <a:prstGeom prst="rect">
            <a:avLst/>
          </a:prstGeom>
          <a:noFill/>
        </p:spPr>
        <p:txBody>
          <a:bodyPr wrap="square" rtlCol="0">
            <a:spAutoFit/>
          </a:bodyPr>
          <a:lstStyle/>
          <a:p>
            <a:r>
              <a:rPr lang="en-US" dirty="0" smtClean="0"/>
              <a:t>#</a:t>
            </a:r>
          </a:p>
        </p:txBody>
      </p:sp>
    </p:spTree>
    <p:extLst>
      <p:ext uri="{BB962C8B-B14F-4D97-AF65-F5344CB8AC3E}">
        <p14:creationId xmlns:p14="http://schemas.microsoft.com/office/powerpoint/2010/main" val="2418822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3105835"/>
            <a:ext cx="6019800" cy="646331"/>
          </a:xfrm>
          <a:prstGeom prst="rect">
            <a:avLst/>
          </a:prstGeom>
          <a:solidFill>
            <a:srgbClr val="92D050">
              <a:alpha val="63922"/>
            </a:srgbClr>
          </a:solidFill>
        </p:spPr>
        <p:txBody>
          <a:bodyPr wrap="square" rtlCol="0">
            <a:spAutoFit/>
          </a:bodyPr>
          <a:lstStyle/>
          <a:p>
            <a:pPr algn="ctr"/>
            <a:r>
              <a:rPr lang="en-US" sz="3600" b="1" dirty="0" smtClean="0"/>
              <a:t>Activity 3: Trip to the Sun</a:t>
            </a:r>
            <a:endParaRPr lang="en-US" sz="3600" b="1" dirty="0"/>
          </a:p>
        </p:txBody>
      </p:sp>
    </p:spTree>
    <p:extLst>
      <p:ext uri="{BB962C8B-B14F-4D97-AF65-F5344CB8AC3E}">
        <p14:creationId xmlns:p14="http://schemas.microsoft.com/office/powerpoint/2010/main" val="103937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828800"/>
            <a:ext cx="59340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8946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1101</Words>
  <Application>Microsoft Office PowerPoint</Application>
  <PresentationFormat>On-screen Show (4:3)</PresentationFormat>
  <Paragraphs>141</Paragraphs>
  <Slides>54</Slides>
  <Notes>25</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Office Theme</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Variation in brightness (intensity) of Sun at noon due to distance and angle</vt:lpstr>
      <vt:lpstr>PowerPoint Presentation</vt:lpstr>
      <vt:lpstr>PowerPoint Presentation</vt:lpstr>
      <vt:lpstr>Common Misconceptions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 10 Dr. Bryan Mendez</dc:title>
  <dc:creator>Bryan Mendez</dc:creator>
  <cp:lastModifiedBy>Bryan Mendez</cp:lastModifiedBy>
  <cp:revision>36</cp:revision>
  <dcterms:created xsi:type="dcterms:W3CDTF">2006-08-16T00:00:00Z</dcterms:created>
  <dcterms:modified xsi:type="dcterms:W3CDTF">2014-10-31T00:01:34Z</dcterms:modified>
</cp:coreProperties>
</file>