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05" r:id="rId2"/>
  </p:sldMasterIdLst>
  <p:notesMasterIdLst>
    <p:notesMasterId r:id="rId35"/>
  </p:notesMasterIdLst>
  <p:sldIdLst>
    <p:sldId id="400" r:id="rId3"/>
    <p:sldId id="401" r:id="rId4"/>
    <p:sldId id="386" r:id="rId5"/>
    <p:sldId id="387" r:id="rId6"/>
    <p:sldId id="402" r:id="rId7"/>
    <p:sldId id="398" r:id="rId8"/>
    <p:sldId id="403" r:id="rId9"/>
    <p:sldId id="396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395" r:id="rId29"/>
    <p:sldId id="427" r:id="rId30"/>
    <p:sldId id="397" r:id="rId31"/>
    <p:sldId id="391" r:id="rId32"/>
    <p:sldId id="404" r:id="rId33"/>
    <p:sldId id="39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FF"/>
    <a:srgbClr val="26CC6D"/>
    <a:srgbClr val="229919"/>
    <a:srgbClr val="F73929"/>
    <a:srgbClr val="F3FA49"/>
    <a:srgbClr val="FAFAFA"/>
    <a:srgbClr val="659CE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-10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28BA90F-8B25-4FAA-BD59-7B5FAE3DD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FEAA636-D85A-4D36-B742-F081F46A8420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7B2A96B-FA8F-4D7E-B371-55FA7F2B909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1.1: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Satellite Information Sheet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0F3C29-F055-4D3D-8E2A-C7814B65B1C1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Completed Balloon-Rocket Mission Graphing Sheet - Solar Particles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8544C28-53FB-413B-BAE5-DC7C1D203296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Extension Graph of Solar Particles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A45855C-31AB-4646-B937-89FD81E88C14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1.4: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Quiet Sun/Active Sun Graph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72C53A-4EEC-4E82-B131-20D70F6A67F7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68EE67-1395-4F3F-9154-49EBAF7851A9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Earth’s Magnetosphere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D9BBC2-E6A2-4D1E-AD24-99684E82B658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Session 1.5: 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Data for the Balloon-Rocket Mission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6637-7B96-42C4-8B49-EB48FCFA4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5F916-CB47-442E-A80F-424E8DB63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20AAA-5816-4908-831A-1AE2BC92C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8450-A4F6-42C7-A499-E67CA8F3C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7510-6010-4B4D-9A05-864579D5D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73A5-AA2E-4DCA-ABE0-5F05F94E3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7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7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5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5407-E742-423D-8FC4-59232657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8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99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97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92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4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2E64-984A-47EF-81E7-707EC1DA3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6EC5-18FA-4BBA-A55D-2DE992F4C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170B7-503A-4645-8F7B-6D25C11B9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94C9-10FB-47F3-8EEC-4E0C49000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7FEE-50E6-49AF-A3B2-250761AC5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2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7F7D-9557-480B-8C30-321C6EBB5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3415-3D6E-42D8-A92D-8F28EC92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3099D0-992C-470F-9BDF-624002A2E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10/31/2014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4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\\sfo\Company\Images\graphics\GEMS art\L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6" b="80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0"/>
            <a:ext cx="5638800" cy="1384995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C00"/>
                </a:solidFill>
                <a:latin typeface="Calibri" panose="020F0502020204030204" pitchFamily="34" charset="0"/>
              </a:rPr>
              <a:t>Living with a Star</a:t>
            </a:r>
          </a:p>
          <a:p>
            <a:pPr algn="ctr"/>
            <a:r>
              <a:rPr lang="en-US" i="1" dirty="0" smtClean="0">
                <a:solidFill>
                  <a:srgbClr val="FFCC00"/>
                </a:solidFill>
                <a:latin typeface="Calibri" panose="020F0502020204030204" pitchFamily="34" charset="0"/>
              </a:rPr>
              <a:t>From Sunscreen to Space Weather</a:t>
            </a:r>
            <a:endParaRPr lang="en-US" i="1" dirty="0">
              <a:solidFill>
                <a:srgbClr val="FFCC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3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4465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41605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38557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36271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3322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30175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27889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24841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2179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19507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3105835"/>
            <a:ext cx="6019800" cy="646331"/>
          </a:xfrm>
          <a:prstGeom prst="rect">
            <a:avLst/>
          </a:prstGeom>
          <a:solidFill>
            <a:srgbClr val="92D050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+mn-ea"/>
              </a:rPr>
              <a:t>Activity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ea typeface="+mn-ea"/>
              </a:rPr>
              <a:t>1: The Mystery</a:t>
            </a:r>
            <a:endParaRPr lang="en-US" sz="36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61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16459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1417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11125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8077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5791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274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" y="0"/>
            <a:ext cx="91332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7" y="0"/>
            <a:ext cx="88368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95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30" y="0"/>
            <a:ext cx="45909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8763000" cy="152400"/>
          </a:xfrm>
        </p:spPr>
        <p:txBody>
          <a:bodyPr/>
          <a:lstStyle/>
          <a:p>
            <a:pPr algn="l">
              <a:defRPr/>
            </a:pPr>
            <a:r>
              <a:rPr lang="en-US" sz="800" dirty="0" smtClean="0"/>
              <a:t>Space Science Sequence 6–8   © 2008 The Regents of the University of California  Permission granted to purchaser to photocopy for classroom use.</a:t>
            </a:r>
          </a:p>
          <a:p>
            <a:pPr algn="l">
              <a:defRPr/>
            </a:pPr>
            <a:endParaRPr lang="en-US" sz="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23438"/>
              </p:ext>
            </p:extLst>
          </p:nvPr>
        </p:nvGraphicFramePr>
        <p:xfrm>
          <a:off x="152400" y="228600"/>
          <a:ext cx="8762999" cy="60388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0"/>
                <a:gridCol w="1055914"/>
                <a:gridCol w="1251857"/>
                <a:gridCol w="1251857"/>
                <a:gridCol w="1251857"/>
                <a:gridCol w="1251857"/>
                <a:gridCol w="1251857"/>
              </a:tblGrid>
              <a:tr h="5334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25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26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</a:t>
                      </a:r>
                      <a:r>
                        <a:rPr lang="en-US" sz="1800" baseline="0" dirty="0" smtClean="0"/>
                        <a:t> 27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28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29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30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 31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55054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Radio Communications Lost (3:18 pm PDT):</a:t>
                      </a:r>
                    </a:p>
                    <a:p>
                      <a:r>
                        <a:rPr lang="en-US" sz="1400" dirty="0" smtClean="0"/>
                        <a:t>-geologists</a:t>
                      </a:r>
                      <a:r>
                        <a:rPr lang="en-US" sz="1400" baseline="0" dirty="0" smtClean="0"/>
                        <a:t> in mountains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-air</a:t>
                      </a:r>
                      <a:r>
                        <a:rPr lang="en-US" sz="1400" baseline="0" dirty="0" smtClean="0"/>
                        <a:t> traffic</a:t>
                      </a:r>
                    </a:p>
                    <a:p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At 3:18pm radiation on the ISS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4:20pm contact regains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9:00pm long distance radio disrupted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Blackouts: NYC, BOS. SEA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Unusual clouds of color &amp; light toward 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TV</a:t>
                      </a:r>
                      <a:r>
                        <a:rPr lang="en-US" sz="1400" baseline="0" dirty="0" smtClean="0"/>
                        <a:t> disrupted for 2 hours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Magnetic North shifted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Cell phones out in the west</a:t>
                      </a:r>
                    </a:p>
                    <a:p>
                      <a:endParaRPr lang="en-US" sz="14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Still no cell phones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NYC still under blackout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Magnetic North</a:t>
                      </a:r>
                      <a:r>
                        <a:rPr lang="en-US" sz="1400" baseline="0" dirty="0" smtClean="0"/>
                        <a:t> returns</a:t>
                      </a:r>
                    </a:p>
                    <a:p>
                      <a:endParaRPr lang="en-US" sz="1400" baseline="0" dirty="0" smtClean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Blackout in NYC continues</a:t>
                      </a:r>
                    </a:p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Unseasonably cold weather in NYC - deaths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Cell</a:t>
                      </a:r>
                      <a:r>
                        <a:rPr lang="en-US" sz="1400" baseline="0" dirty="0" smtClean="0"/>
                        <a:t> phones are back!!!!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  <a:r>
                        <a:rPr lang="en-US" sz="1400" baseline="0" dirty="0" smtClean="0"/>
                        <a:t> restored in NYC</a:t>
                      </a:r>
                      <a:endParaRPr lang="en-US" sz="1400" dirty="0"/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point_trans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2563"/>
            <a:ext cx="8053387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8763000" cy="152400"/>
          </a:xfrm>
        </p:spPr>
        <p:txBody>
          <a:bodyPr/>
          <a:lstStyle/>
          <a:p>
            <a:pPr algn="l">
              <a:defRPr/>
            </a:pPr>
            <a:r>
              <a:rPr lang="en-US" sz="800" dirty="0" smtClean="0"/>
              <a:t>Space Science Sequence 6–8   © 2008 The Regents of the University of California  Permission granted to purchaser to photocopy for classroom use.</a:t>
            </a:r>
          </a:p>
          <a:p>
            <a:pPr algn="l">
              <a:defRPr/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5" y="3105835"/>
            <a:ext cx="7029450" cy="646331"/>
          </a:xfrm>
          <a:prstGeom prst="rect">
            <a:avLst/>
          </a:prstGeom>
          <a:solidFill>
            <a:srgbClr val="92D050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+mn-ea"/>
              </a:rPr>
              <a:t>Activity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ea typeface="+mn-ea"/>
              </a:rPr>
              <a:t>4: Ultraviolet Experiments</a:t>
            </a:r>
            <a:endParaRPr lang="en-US" sz="36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40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04800"/>
          <a:ext cx="8458200" cy="60197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5670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of UV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UV-A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UV-B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UV-C</a:t>
                      </a:r>
                      <a:endParaRPr lang="en-US" sz="1800" dirty="0"/>
                    </a:p>
                  </a:txBody>
                  <a:tcPr/>
                </a:tc>
              </a:tr>
              <a:tr h="18175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Skin tanning, black lights, invisible stamps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Stimulates skin to produce Vitamin 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Sterilization, disinfection</a:t>
                      </a:r>
                      <a:endParaRPr lang="en-US" sz="1800" dirty="0"/>
                    </a:p>
                  </a:txBody>
                  <a:tcPr/>
                </a:tc>
              </a:tr>
              <a:tr h="22370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Harmful Effects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contribute to skin cancer and aging of cells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Sunburn, skin cancer, eye damage, such as cataracts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Lethal to all living</a:t>
                      </a:r>
                      <a:r>
                        <a:rPr lang="en-US" sz="1800" baseline="0" dirty="0" smtClean="0"/>
                        <a:t> things</a:t>
                      </a:r>
                      <a:endParaRPr lang="en-US" sz="1800" dirty="0"/>
                    </a:p>
                  </a:txBody>
                  <a:tcPr/>
                </a:tc>
              </a:tr>
              <a:tr h="1398147">
                <a:tc>
                  <a:txBody>
                    <a:bodyPr/>
                    <a:lstStyle/>
                    <a:p>
                      <a:r>
                        <a:rPr lang="en-US" sz="1800" smtClean="0"/>
                        <a:t>Shielding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Most blocked by</a:t>
                      </a:r>
                      <a:r>
                        <a:rPr lang="en-US" sz="1800" baseline="0" dirty="0" smtClean="0"/>
                        <a:t> stratosphere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Most blocked by stratosphere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blocked</a:t>
                      </a:r>
                      <a:r>
                        <a:rPr lang="en-US" sz="1800" baseline="0" dirty="0" smtClean="0"/>
                        <a:t> by stratosphere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8763000" cy="152400"/>
          </a:xfrm>
        </p:spPr>
        <p:txBody>
          <a:bodyPr/>
          <a:lstStyle/>
          <a:p>
            <a:pPr algn="l">
              <a:defRPr/>
            </a:pPr>
            <a:r>
              <a:rPr lang="en-US" sz="800" dirty="0" smtClean="0"/>
              <a:t>Space Science Sequence 6–8   © 2008 The Regents of the University of California  Permission granted to purchaser to photocopy for classroom use.</a:t>
            </a:r>
          </a:p>
          <a:p>
            <a:pPr algn="l">
              <a:defRPr/>
            </a:pP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22" y="0"/>
            <a:ext cx="58477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3105835"/>
            <a:ext cx="6286500" cy="646331"/>
          </a:xfrm>
          <a:prstGeom prst="rect">
            <a:avLst/>
          </a:prstGeom>
          <a:solidFill>
            <a:srgbClr val="92D050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+mn-ea"/>
              </a:rPr>
              <a:t>Activity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ea typeface="+mn-ea"/>
              </a:rPr>
              <a:t>2: Energy From The Sun</a:t>
            </a:r>
            <a:endParaRPr lang="en-US" sz="36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2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point_trans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2563"/>
            <a:ext cx="8053387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8763000" cy="152400"/>
          </a:xfrm>
        </p:spPr>
        <p:txBody>
          <a:bodyPr/>
          <a:lstStyle/>
          <a:p>
            <a:pPr algn="l">
              <a:defRPr/>
            </a:pPr>
            <a:r>
              <a:rPr lang="en-US" sz="800" dirty="0" smtClean="0"/>
              <a:t>Space Science Sequence 6–8   © 2008 The Regents of the University of California  Permission granted to purchaser to photocopy for classroom use.</a:t>
            </a:r>
          </a:p>
          <a:p>
            <a:pPr algn="l">
              <a:defRPr/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275" y="3105835"/>
            <a:ext cx="7029450" cy="646331"/>
          </a:xfrm>
          <a:prstGeom prst="rect">
            <a:avLst/>
          </a:prstGeom>
          <a:solidFill>
            <a:srgbClr val="92D050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Calibri"/>
                <a:ea typeface="+mn-ea"/>
              </a:rPr>
              <a:t>Activity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  <a:ea typeface="+mn-ea"/>
              </a:rPr>
              <a:t>3: Balloon/Rocket Mission</a:t>
            </a:r>
            <a:endParaRPr lang="en-US" sz="36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32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4953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7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097280" y="1097280"/>
            <a:ext cx="7955280" cy="46939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4364</TotalTime>
  <Words>505</Words>
  <Application>Microsoft Office PowerPoint</Application>
  <PresentationFormat>On-screen Show (4:3)</PresentationFormat>
  <Paragraphs>115</Paragraphs>
  <Slides>32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 Beals</dc:creator>
  <cp:lastModifiedBy>Bryan Mendez</cp:lastModifiedBy>
  <cp:revision>87</cp:revision>
  <dcterms:created xsi:type="dcterms:W3CDTF">2007-10-29T20:50:03Z</dcterms:created>
  <dcterms:modified xsi:type="dcterms:W3CDTF">2014-10-31T21:23:30Z</dcterms:modified>
</cp:coreProperties>
</file>