
<file path=[Content_Types].xml><?xml version="1.0" encoding="utf-8"?>
<Types xmlns="http://schemas.openxmlformats.org/package/2006/content-types">
  <Default Extension="png" ContentType="image/png"/>
  <Default Extension="mpg" ContentType="video/mpe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6"/>
  </p:notesMasterIdLst>
  <p:handoutMasterIdLst>
    <p:handoutMasterId r:id="rId37"/>
  </p:handoutMasterIdLst>
  <p:sldIdLst>
    <p:sldId id="438" r:id="rId3"/>
    <p:sldId id="598" r:id="rId4"/>
    <p:sldId id="531" r:id="rId5"/>
    <p:sldId id="440" r:id="rId6"/>
    <p:sldId id="584" r:id="rId7"/>
    <p:sldId id="396" r:id="rId8"/>
    <p:sldId id="581" r:id="rId9"/>
    <p:sldId id="405" r:id="rId10"/>
    <p:sldId id="583" r:id="rId11"/>
    <p:sldId id="585" r:id="rId12"/>
    <p:sldId id="532" r:id="rId13"/>
    <p:sldId id="588" r:id="rId14"/>
    <p:sldId id="442" r:id="rId15"/>
    <p:sldId id="444" r:id="rId16"/>
    <p:sldId id="443" r:id="rId17"/>
    <p:sldId id="445" r:id="rId18"/>
    <p:sldId id="446" r:id="rId19"/>
    <p:sldId id="496" r:id="rId20"/>
    <p:sldId id="474" r:id="rId21"/>
    <p:sldId id="589" r:id="rId22"/>
    <p:sldId id="587" r:id="rId23"/>
    <p:sldId id="330" r:id="rId24"/>
    <p:sldId id="590" r:id="rId25"/>
    <p:sldId id="597" r:id="rId26"/>
    <p:sldId id="591" r:id="rId27"/>
    <p:sldId id="596" r:id="rId28"/>
    <p:sldId id="594" r:id="rId29"/>
    <p:sldId id="586" r:id="rId30"/>
    <p:sldId id="533" r:id="rId31"/>
    <p:sldId id="541" r:id="rId32"/>
    <p:sldId id="593" r:id="rId33"/>
    <p:sldId id="599" r:id="rId34"/>
    <p:sldId id="600" r:id="rId3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9FF"/>
    <a:srgbClr val="FFE79B"/>
    <a:srgbClr val="458F9E"/>
    <a:srgbClr val="F1833B"/>
    <a:srgbClr val="3384A6"/>
    <a:srgbClr val="270943"/>
    <a:srgbClr val="000044"/>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2" autoAdjust="0"/>
    <p:restoredTop sz="91162" autoAdjust="0"/>
  </p:normalViewPr>
  <p:slideViewPr>
    <p:cSldViewPr>
      <p:cViewPr varScale="1">
        <p:scale>
          <a:sx n="104" d="100"/>
          <a:sy n="104" d="100"/>
        </p:scale>
        <p:origin x="-4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FFFF00"/>
            </a:solidFill>
          </c:spPr>
          <c:dPt>
            <c:idx val="1"/>
            <c:bubble3D val="0"/>
            <c:spPr>
              <a:solidFill>
                <a:srgbClr val="FF0000"/>
              </a:solidFill>
            </c:spPr>
          </c:dPt>
          <c:cat>
            <c:strRef>
              <c:f>Sheet1!$A$2:$A$3</c:f>
              <c:strCache>
                <c:ptCount val="2"/>
                <c:pt idx="0">
                  <c:v>Sun</c:v>
                </c:pt>
                <c:pt idx="1">
                  <c:v>Jupiter</c:v>
                </c:pt>
              </c:strCache>
            </c:strRef>
          </c:cat>
          <c:val>
            <c:numRef>
              <c:f>Sheet1!$B$2:$B$3</c:f>
              <c:numCache>
                <c:formatCode>General</c:formatCode>
                <c:ptCount val="2"/>
                <c:pt idx="0">
                  <c:v>99.9</c:v>
                </c:pt>
                <c:pt idx="1">
                  <c:v>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4691"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469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469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7A28300-D283-4A54-9288-ADD46DF0C123}" type="slidenum">
              <a:rPr lang="en-US"/>
              <a:pPr/>
              <a:t>‹#›</a:t>
            </a:fld>
            <a:endParaRPr lang="en-US"/>
          </a:p>
        </p:txBody>
      </p:sp>
    </p:spTree>
    <p:extLst>
      <p:ext uri="{BB962C8B-B14F-4D97-AF65-F5344CB8AC3E}">
        <p14:creationId xmlns:p14="http://schemas.microsoft.com/office/powerpoint/2010/main" val="491355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04900" y="698500"/>
            <a:ext cx="4648200" cy="3484563"/>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5800" y="4416425"/>
            <a:ext cx="5486400" cy="4181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F683389-3374-4050-BED0-D79B5E4604DA}" type="slidenum">
              <a:rPr lang="en-US"/>
              <a:pPr/>
              <a:t>‹#›</a:t>
            </a:fld>
            <a:endParaRPr lang="en-US"/>
          </a:p>
        </p:txBody>
      </p:sp>
    </p:spTree>
    <p:extLst>
      <p:ext uri="{BB962C8B-B14F-4D97-AF65-F5344CB8AC3E}">
        <p14:creationId xmlns:p14="http://schemas.microsoft.com/office/powerpoint/2010/main" val="10274805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2FCC221-6E24-4450-842E-D80D30C4E4AB}" type="slidenum">
              <a:rPr lang="en-US" smtClean="0">
                <a:solidFill>
                  <a:prstClr val="black"/>
                </a:solidFill>
              </a:rPr>
              <a:pPr>
                <a:defRPr/>
              </a:pPr>
              <a:t>1</a:t>
            </a:fld>
            <a:endParaRPr lang="en-US" smtClean="0">
              <a:solidFill>
                <a:prstClr val="black"/>
              </a:solidFill>
            </a:endParaRPr>
          </a:p>
        </p:txBody>
      </p:sp>
      <p:sp>
        <p:nvSpPr>
          <p:cNvPr id="109571" name="Rectangle 2"/>
          <p:cNvSpPr>
            <a:spLocks noGrp="1" noRot="1" noChangeAspect="1" noChangeArrowheads="1" noTextEdit="1"/>
          </p:cNvSpPr>
          <p:nvPr>
            <p:ph type="sldImg"/>
          </p:nvPr>
        </p:nvSpPr>
        <p:spPr bwMode="auto">
          <a:xfrm>
            <a:off x="1108075" y="698500"/>
            <a:ext cx="4643438" cy="3484563"/>
          </a:xfrm>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7551276-F1E8-4CF1-9D68-E6BAD1CE8261}" type="slidenum">
              <a:rPr lang="en-US" smtClean="0"/>
              <a:pPr/>
              <a:t>11</a:t>
            </a:fld>
            <a:endParaRPr lang="en-US" smtClean="0"/>
          </a:p>
        </p:txBody>
      </p:sp>
      <p:sp>
        <p:nvSpPr>
          <p:cNvPr id="30723" name="Rectangle 2"/>
          <p:cNvSpPr>
            <a:spLocks noGrp="1" noRot="1" noChangeAspect="1" noChangeArrowheads="1" noTextEdit="1"/>
          </p:cNvSpPr>
          <p:nvPr>
            <p:ph type="sldImg"/>
          </p:nvPr>
        </p:nvSpPr>
        <p:spPr>
          <a:xfrm>
            <a:off x="1106488" y="698500"/>
            <a:ext cx="4646612" cy="3484563"/>
          </a:xfrm>
          <a:ln/>
        </p:spPr>
      </p:sp>
      <p:sp>
        <p:nvSpPr>
          <p:cNvPr id="30724" name="Rectangle 3"/>
          <p:cNvSpPr>
            <a:spLocks noGrp="1" noChangeArrowheads="1"/>
          </p:cNvSpPr>
          <p:nvPr>
            <p:ph type="body" idx="1"/>
          </p:nvPr>
        </p:nvSpPr>
        <p:spPr>
          <a:noFill/>
          <a:ln/>
        </p:spPr>
        <p:txBody>
          <a:bodyPr/>
          <a:lstStyle/>
          <a:p>
            <a:pPr eaLnBrk="1" hangingPunct="1"/>
            <a:r>
              <a:rPr lang="en-US" smtClean="0"/>
              <a:t>The image in the upper left is a photo of the Sun taken at Zenith passage at Chichen Itza, Mexico. It’s color is clearly white!</a:t>
            </a:r>
          </a:p>
          <a:p>
            <a:pPr eaLnBrk="1" hangingPunct="1"/>
            <a:endParaRPr lang="en-US" smtClean="0"/>
          </a:p>
          <a:p>
            <a:pPr eaLnBrk="1" hangingPunct="1"/>
            <a:r>
              <a:rPr lang="en-US" smtClean="0"/>
              <a:t>The image on the upper right is a spectrum of the Sun. The dark lines are elements in the Sun’s atmosphere absorbing some of the light. At the surface temperature of the Sun, it puts out roughly the same energy at all visible wavelengths of light. The Sun’s peak energy output is at about 550 nm, which is a blue-green color, not yellow.</a:t>
            </a:r>
          </a:p>
          <a:p>
            <a:pPr eaLnBrk="1" hangingPunct="1"/>
            <a:endParaRPr lang="en-US" smtClean="0"/>
          </a:p>
          <a:p>
            <a:pPr eaLnBrk="1" hangingPunct="1"/>
            <a:r>
              <a:rPr lang="en-US" smtClean="0"/>
              <a:t>It is difficult to look directly at the Sun, which is good because extended exposure to the intense UV radiation from it can damage the retinas of the eye. The safest way to observe the Sun is by projecting its image through a pinhole camera (a simple pinhole in any stiff material) or by projecting it through a telescope into a shaded area. The image on the lower right is of the Sun projected through a contraption called a sunspotter, which is basically a small telescope with out the tube. Never, ever look at the Sun directly through a telescope unless it has a special filter. The focal point of even a small telescope pointed at the Sun has enough energy to ignite flesh on fire!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BE1A3-4D88-4DCB-A6A9-BD01EB8B9591}" type="slidenum">
              <a:rPr lang="en-US"/>
              <a:pPr/>
              <a:t>12</a:t>
            </a:fld>
            <a:endParaRPr lang="en-US"/>
          </a:p>
        </p:txBody>
      </p:sp>
      <p:sp>
        <p:nvSpPr>
          <p:cNvPr id="142338" name="Rectangle 2"/>
          <p:cNvSpPr>
            <a:spLocks noGrp="1" noRot="1" noChangeAspect="1" noChangeArrowheads="1" noTextEdit="1"/>
          </p:cNvSpPr>
          <p:nvPr>
            <p:ph type="sldImg"/>
          </p:nvPr>
        </p:nvSpPr>
        <p:spPr>
          <a:xfrm>
            <a:off x="1106488" y="698500"/>
            <a:ext cx="4646612" cy="3484563"/>
          </a:xfrm>
          <a:ln/>
        </p:spPr>
      </p:sp>
      <p:sp>
        <p:nvSpPr>
          <p:cNvPr id="142339" name="Rectangle 3"/>
          <p:cNvSpPr>
            <a:spLocks noGrp="1" noChangeArrowheads="1"/>
          </p:cNvSpPr>
          <p:nvPr>
            <p:ph type="body" idx="1"/>
          </p:nvPr>
        </p:nvSpPr>
        <p:spPr/>
        <p:txBody>
          <a:bodyPr/>
          <a:lstStyle/>
          <a:p>
            <a:r>
              <a:rPr lang="en-US" dirty="0" smtClean="0"/>
              <a:t>It</a:t>
            </a:r>
            <a:r>
              <a:rPr lang="en-US" baseline="0" dirty="0" smtClean="0"/>
              <a:t> is often said that the Sun is an average, yellow star. The Sun is neither average nor yellow. It is white and it is above average. There are far more smaller, cooler, less massive stars than there are larger, hotter, more massive stars.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8981650E-1E8B-41B8-9951-7D1EDA4C8D91}" type="slidenum">
              <a:rPr lang="en-US" smtClean="0">
                <a:solidFill>
                  <a:prstClr val="black"/>
                </a:solidFill>
              </a:rPr>
              <a:pPr>
                <a:defRPr/>
              </a:pPr>
              <a:t>13</a:t>
            </a:fld>
            <a:endParaRPr lang="en-US" smtClean="0">
              <a:solidFill>
                <a:prstClr val="black"/>
              </a:solidFill>
            </a:endParaRPr>
          </a:p>
        </p:txBody>
      </p:sp>
      <p:sp>
        <p:nvSpPr>
          <p:cNvPr id="115715" name="Rectangle 2"/>
          <p:cNvSpPr>
            <a:spLocks noGrp="1" noRot="1" noChangeAspect="1" noChangeArrowheads="1" noTextEdit="1"/>
          </p:cNvSpPr>
          <p:nvPr>
            <p:ph type="sldImg"/>
          </p:nvPr>
        </p:nvSpPr>
        <p:spPr bwMode="auto">
          <a:xfrm>
            <a:off x="1106488" y="698500"/>
            <a:ext cx="4645025" cy="3484563"/>
          </a:xfrm>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23F94850-D063-42EF-9A97-E5BB22A45A43}" type="slidenum">
              <a:rPr lang="en-US" smtClean="0">
                <a:solidFill>
                  <a:prstClr val="black"/>
                </a:solidFill>
              </a:rPr>
              <a:pPr>
                <a:defRPr/>
              </a:pPr>
              <a:t>14</a:t>
            </a:fld>
            <a:endParaRPr lang="en-US" smtClean="0">
              <a:solidFill>
                <a:prstClr val="black"/>
              </a:solidFill>
            </a:endParaRPr>
          </a:p>
        </p:txBody>
      </p:sp>
      <p:sp>
        <p:nvSpPr>
          <p:cNvPr id="117763" name="Rectangle 2"/>
          <p:cNvSpPr>
            <a:spLocks noGrp="1" noRot="1" noChangeAspect="1" noChangeArrowheads="1" noTextEdit="1"/>
          </p:cNvSpPr>
          <p:nvPr>
            <p:ph type="sldImg"/>
          </p:nvPr>
        </p:nvSpPr>
        <p:spPr bwMode="auto">
          <a:xfrm>
            <a:off x="1106488" y="698500"/>
            <a:ext cx="4645025" cy="3484563"/>
          </a:xfrm>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225A89C7-A1F4-4641-BBE7-E6C62399705A}" type="slidenum">
              <a:rPr lang="en-US" smtClean="0">
                <a:solidFill>
                  <a:prstClr val="black"/>
                </a:solidFill>
              </a:rPr>
              <a:pPr>
                <a:defRPr/>
              </a:pPr>
              <a:t>15</a:t>
            </a:fld>
            <a:endParaRPr lang="en-US" smtClean="0">
              <a:solidFill>
                <a:prstClr val="black"/>
              </a:solidFill>
            </a:endParaRPr>
          </a:p>
        </p:txBody>
      </p:sp>
      <p:sp>
        <p:nvSpPr>
          <p:cNvPr id="116739" name="Rectangle 2"/>
          <p:cNvSpPr>
            <a:spLocks noGrp="1" noRot="1" noChangeAspect="1" noChangeArrowheads="1" noTextEdit="1"/>
          </p:cNvSpPr>
          <p:nvPr>
            <p:ph type="sldImg"/>
          </p:nvPr>
        </p:nvSpPr>
        <p:spPr bwMode="auto">
          <a:xfrm>
            <a:off x="1106488" y="698500"/>
            <a:ext cx="4645025" cy="3484563"/>
          </a:xfrm>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3A740B9B-3EC8-4881-90A7-47BC0AF00475}" type="slidenum">
              <a:rPr lang="en-US" smtClean="0">
                <a:solidFill>
                  <a:prstClr val="black"/>
                </a:solidFill>
              </a:rPr>
              <a:pPr>
                <a:defRPr/>
              </a:pPr>
              <a:t>16</a:t>
            </a:fld>
            <a:endParaRPr lang="en-US" smtClean="0">
              <a:solidFill>
                <a:prstClr val="black"/>
              </a:solidFill>
            </a:endParaRPr>
          </a:p>
        </p:txBody>
      </p:sp>
      <p:sp>
        <p:nvSpPr>
          <p:cNvPr id="118787" name="Rectangle 2"/>
          <p:cNvSpPr>
            <a:spLocks noGrp="1" noRot="1" noChangeAspect="1" noChangeArrowheads="1" noTextEdit="1"/>
          </p:cNvSpPr>
          <p:nvPr>
            <p:ph type="sldImg"/>
          </p:nvPr>
        </p:nvSpPr>
        <p:spPr bwMode="auto">
          <a:xfrm>
            <a:off x="1106488" y="698500"/>
            <a:ext cx="4645025" cy="3484563"/>
          </a:xfrm>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1A94C535-4D1D-486E-8DA3-B8D0448072D4}" type="slidenum">
              <a:rPr lang="en-US" smtClean="0">
                <a:solidFill>
                  <a:prstClr val="black"/>
                </a:solidFill>
              </a:rPr>
              <a:pPr>
                <a:defRPr/>
              </a:pPr>
              <a:t>17</a:t>
            </a:fld>
            <a:endParaRPr lang="en-US" smtClean="0">
              <a:solidFill>
                <a:prstClr val="black"/>
              </a:solidFill>
            </a:endParaRPr>
          </a:p>
        </p:txBody>
      </p:sp>
      <p:sp>
        <p:nvSpPr>
          <p:cNvPr id="119811" name="Rectangle 2"/>
          <p:cNvSpPr>
            <a:spLocks noGrp="1" noRot="1" noChangeAspect="1" noChangeArrowheads="1" noTextEdit="1"/>
          </p:cNvSpPr>
          <p:nvPr>
            <p:ph type="sldImg"/>
          </p:nvPr>
        </p:nvSpPr>
        <p:spPr bwMode="auto">
          <a:xfrm>
            <a:off x="1106488" y="698500"/>
            <a:ext cx="4645025" cy="3484563"/>
          </a:xfrm>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1A94C535-4D1D-486E-8DA3-B8D0448072D4}" type="slidenum">
              <a:rPr lang="en-US" smtClean="0">
                <a:solidFill>
                  <a:prstClr val="black"/>
                </a:solidFill>
              </a:rPr>
              <a:pPr>
                <a:defRPr/>
              </a:pPr>
              <a:t>18</a:t>
            </a:fld>
            <a:endParaRPr lang="en-US" smtClean="0">
              <a:solidFill>
                <a:prstClr val="black"/>
              </a:solidFill>
            </a:endParaRPr>
          </a:p>
        </p:txBody>
      </p:sp>
      <p:sp>
        <p:nvSpPr>
          <p:cNvPr id="119811" name="Rectangle 2"/>
          <p:cNvSpPr>
            <a:spLocks noGrp="1" noRot="1" noChangeAspect="1" noChangeArrowheads="1" noTextEdit="1"/>
          </p:cNvSpPr>
          <p:nvPr>
            <p:ph type="sldImg"/>
          </p:nvPr>
        </p:nvSpPr>
        <p:spPr bwMode="auto">
          <a:xfrm>
            <a:off x="1106488" y="698500"/>
            <a:ext cx="4645025" cy="3484563"/>
          </a:xfrm>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D8339-E8DC-4DDA-8956-355806BF5019}" type="slidenum">
              <a:rPr lang="en-US"/>
              <a:pPr/>
              <a:t>19</a:t>
            </a:fld>
            <a:endParaRPr lang="en-US"/>
          </a:p>
        </p:txBody>
      </p:sp>
      <p:sp>
        <p:nvSpPr>
          <p:cNvPr id="197634" name="Rectangle 2"/>
          <p:cNvSpPr>
            <a:spLocks noGrp="1" noRot="1" noChangeAspect="1" noChangeArrowheads="1" noTextEdit="1"/>
          </p:cNvSpPr>
          <p:nvPr>
            <p:ph type="sldImg"/>
          </p:nvPr>
        </p:nvSpPr>
        <p:spPr>
          <a:xfrm>
            <a:off x="1106488" y="698500"/>
            <a:ext cx="4645025" cy="3484563"/>
          </a:xfrm>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BE1A3-4D88-4DCB-A6A9-BD01EB8B9591}" type="slidenum">
              <a:rPr lang="en-US"/>
              <a:pPr/>
              <a:t>20</a:t>
            </a:fld>
            <a:endParaRPr lang="en-US"/>
          </a:p>
        </p:txBody>
      </p:sp>
      <p:sp>
        <p:nvSpPr>
          <p:cNvPr id="142338" name="Rectangle 2"/>
          <p:cNvSpPr>
            <a:spLocks noGrp="1" noRot="1" noChangeAspect="1" noChangeArrowheads="1" noTextEdit="1"/>
          </p:cNvSpPr>
          <p:nvPr>
            <p:ph type="sldImg"/>
          </p:nvPr>
        </p:nvSpPr>
        <p:spPr>
          <a:xfrm>
            <a:off x="1106488" y="698500"/>
            <a:ext cx="4646612" cy="3484563"/>
          </a:xfrm>
          <a:ln/>
        </p:spPr>
      </p:sp>
      <p:sp>
        <p:nvSpPr>
          <p:cNvPr id="142339" name="Rectangle 3"/>
          <p:cNvSpPr>
            <a:spLocks noGrp="1" noChangeArrowheads="1"/>
          </p:cNvSpPr>
          <p:nvPr>
            <p:ph type="body" idx="1"/>
          </p:nvPr>
        </p:nvSpPr>
        <p:spPr/>
        <p:txBody>
          <a:bodyPr/>
          <a:lstStyle/>
          <a:p>
            <a:r>
              <a:rPr lang="en-US" dirty="0" smtClean="0"/>
              <a:t>It</a:t>
            </a:r>
            <a:r>
              <a:rPr lang="en-US" baseline="0" dirty="0" smtClean="0"/>
              <a:t> is often said that the Sun is an average, yellow star. The Sun is neither average nor yellow. It is white and it is above average. There are far more smaller, cooler, less massive stars than there are larger, hotter, more massive stars.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2C00F57-61AD-4FFD-9B8B-FFD7FE562FA5}" type="slidenum">
              <a:rPr lang="en-US" smtClean="0"/>
              <a:pPr/>
              <a:t>3</a:t>
            </a:fld>
            <a:endParaRPr lang="en-US" smtClean="0"/>
          </a:p>
        </p:txBody>
      </p:sp>
      <p:sp>
        <p:nvSpPr>
          <p:cNvPr id="29699" name="Rectangle 2"/>
          <p:cNvSpPr>
            <a:spLocks noGrp="1" noRot="1" noChangeAspect="1" noChangeArrowheads="1" noTextEdit="1"/>
          </p:cNvSpPr>
          <p:nvPr>
            <p:ph type="sldImg"/>
          </p:nvPr>
        </p:nvSpPr>
        <p:spPr>
          <a:xfrm>
            <a:off x="1106488" y="698500"/>
            <a:ext cx="4646612" cy="3484563"/>
          </a:xfrm>
          <a:ln/>
        </p:spPr>
      </p:sp>
      <p:sp>
        <p:nvSpPr>
          <p:cNvPr id="29700" name="Rectangle 3"/>
          <p:cNvSpPr>
            <a:spLocks noGrp="1" noChangeArrowheads="1"/>
          </p:cNvSpPr>
          <p:nvPr>
            <p:ph type="body" idx="1"/>
          </p:nvPr>
        </p:nvSpPr>
        <p:spPr>
          <a:noFill/>
          <a:ln/>
        </p:spPr>
        <p:txBody>
          <a:bodyPr/>
          <a:lstStyle/>
          <a:p>
            <a:pPr eaLnBrk="1" hangingPunct="1"/>
            <a:r>
              <a:rPr lang="en-US" smtClean="0"/>
              <a:t>It is often said that the Sun is an average, yellow star. The Sun is neither average nor yellow. It is white and it is above average. There are far more smaller, cooler, less massive stars than there are larger, hotter, more massive stars.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BE1A3-4D88-4DCB-A6A9-BD01EB8B9591}" type="slidenum">
              <a:rPr lang="en-US"/>
              <a:pPr/>
              <a:t>21</a:t>
            </a:fld>
            <a:endParaRPr lang="en-US"/>
          </a:p>
        </p:txBody>
      </p:sp>
      <p:sp>
        <p:nvSpPr>
          <p:cNvPr id="142338" name="Rectangle 2"/>
          <p:cNvSpPr>
            <a:spLocks noGrp="1" noRot="1" noChangeAspect="1" noChangeArrowheads="1" noTextEdit="1"/>
          </p:cNvSpPr>
          <p:nvPr>
            <p:ph type="sldImg"/>
          </p:nvPr>
        </p:nvSpPr>
        <p:spPr>
          <a:xfrm>
            <a:off x="1106488" y="698500"/>
            <a:ext cx="4646612" cy="3484563"/>
          </a:xfrm>
          <a:ln/>
        </p:spPr>
      </p:sp>
      <p:sp>
        <p:nvSpPr>
          <p:cNvPr id="142339" name="Rectangle 3"/>
          <p:cNvSpPr>
            <a:spLocks noGrp="1" noChangeArrowheads="1"/>
          </p:cNvSpPr>
          <p:nvPr>
            <p:ph type="body" idx="1"/>
          </p:nvPr>
        </p:nvSpPr>
        <p:spPr/>
        <p:txBody>
          <a:bodyPr/>
          <a:lstStyle/>
          <a:p>
            <a:r>
              <a:rPr lang="en-US" dirty="0" smtClean="0"/>
              <a:t>It</a:t>
            </a:r>
            <a:r>
              <a:rPr lang="en-US" baseline="0" dirty="0" smtClean="0"/>
              <a:t> is often said that the Sun is an average, yellow star. The Sun is neither average nor yellow. It is white and it is above average. There are far more smaller, cooler, less massive stars than there are larger, hotter, more massive stars.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EBD30-2656-4B52-B8FD-3640AC3B397C}" type="slidenum">
              <a:rPr lang="en-US"/>
              <a:pPr/>
              <a:t>22</a:t>
            </a:fld>
            <a:endParaRPr lang="en-US"/>
          </a:p>
        </p:txBody>
      </p:sp>
      <p:sp>
        <p:nvSpPr>
          <p:cNvPr id="148482" name="Rectangle 2"/>
          <p:cNvSpPr>
            <a:spLocks noGrp="1" noRot="1" noChangeAspect="1" noChangeArrowheads="1" noTextEdit="1"/>
          </p:cNvSpPr>
          <p:nvPr>
            <p:ph type="sldImg"/>
          </p:nvPr>
        </p:nvSpPr>
        <p:spPr>
          <a:xfrm>
            <a:off x="1106488" y="698500"/>
            <a:ext cx="4646612" cy="3484563"/>
          </a:xfrm>
          <a:ln/>
        </p:spPr>
      </p:sp>
      <p:sp>
        <p:nvSpPr>
          <p:cNvPr id="148483" name="Rectangle 3"/>
          <p:cNvSpPr>
            <a:spLocks noGrp="1" noChangeArrowheads="1"/>
          </p:cNvSpPr>
          <p:nvPr>
            <p:ph type="body" idx="1"/>
          </p:nvPr>
        </p:nvSpPr>
        <p:spPr/>
        <p:txBody>
          <a:bodyPr/>
          <a:lstStyle/>
          <a:p>
            <a:r>
              <a:rPr lang="en-US"/>
              <a:t>The Sun has layers, like an onion—or an ogre (like from the movie </a:t>
            </a:r>
            <a:r>
              <a:rPr lang="en-US" i="1"/>
              <a:t>Shrek</a:t>
            </a:r>
            <a:r>
              <a:rPr lang="en-US"/>
              <a:t>). The layer that our eyes can see is called the photosphere. It is the layer of the Sun that outputs visible light. We call the photosphere the Sun’s surface. However, it is not a solid surface that one could stand on. The density of gas there is much less than the density of air in Earth’s atmosphere. [Note: remind students not to stare at the Sun as it can cause permanent damage to their eyes.]</a:t>
            </a:r>
          </a:p>
          <a:p>
            <a:endParaRPr lang="en-US"/>
          </a:p>
          <a:p>
            <a:r>
              <a:rPr lang="en-US"/>
              <a:t>The layers beneath the photosphere are not visible. We determine their properties by carefully studying waves on the surface of the Sun that pass through its interior. Just as geologists infer the structure of the interior of Earth by studying how seismic waves produced by earthquakes travel and reflect throughout it, so, too, do solar scientists study how similar waves travel through the Sun’s interior. The study is called Helioseismology. Using this technique, along with physical theory about how gases behave under certain temperatures and pressure, solar scientists construct models of the Sun’s interior.</a:t>
            </a:r>
          </a:p>
          <a:p>
            <a:endParaRPr lang="en-US"/>
          </a:p>
          <a:p>
            <a:r>
              <a:rPr lang="en-US"/>
              <a:t>The core is extremely hot and dense. There, it is 15 million degrees Kelvin and the densities are so high that nuclear fusion reactions can occur. The reactions produce energetic gamma rays. Gamma rays are an invisible form of light and have the highest energy of all the kinds of light. To interest students who are into comics and superheroes, you might mention that it is gamma rays that transformed Bruce Banner into the </a:t>
            </a:r>
            <a:r>
              <a:rPr lang="en-US" i="1"/>
              <a:t>Incredible Hulk</a:t>
            </a:r>
            <a:r>
              <a:rPr lang="en-US"/>
              <a:t>. The gamma rays produced by nuclear fusion carry energy away from the core, out into the rest of the Sun. </a:t>
            </a:r>
          </a:p>
          <a:p>
            <a:endParaRPr lang="en-US"/>
          </a:p>
          <a:p>
            <a:r>
              <a:rPr lang="en-US"/>
              <a:t>Above the core, densities and temperatures drop and nuclear fusion reactions are not possible. Energetic light interacts with the matter here and heats it up, continuing to carry outward the energy produced from the core. This region is called the radiative zone, because electromagnetic radiation transports the energy out here. The way this happens is that light created in the core bumps into particles matter giving them some energy and randomly changing direction, somewhat like the puck in the game “Plinko” on the CBS game show </a:t>
            </a:r>
            <a:r>
              <a:rPr lang="en-US" i="1"/>
              <a:t>The Price is Right</a:t>
            </a:r>
            <a:r>
              <a:rPr lang="en-US"/>
              <a:t>. </a:t>
            </a:r>
          </a:p>
          <a:p>
            <a:endParaRPr lang="en-US"/>
          </a:p>
          <a:p>
            <a:r>
              <a:rPr lang="en-US"/>
              <a:t>Above the radiative zone, temperatures and densities are again lower—so far the Sun is just like other hot objects it gets cooler as you move away from the source of the heat. In this next layer, large parcels of gas carry energy outward through convection. Pockets of hot gas rise from low in this zone and cool as they rise, then fall back down, heating up as they go. Convection like this can easily be seen in lava lamps or miso soup when it is served hot. This region is known as the convective zone.</a:t>
            </a:r>
          </a:p>
          <a:p>
            <a:endParaRPr lang="en-US"/>
          </a:p>
          <a:p>
            <a:r>
              <a:rPr lang="en-US"/>
              <a:t>The top of the convective zone is the photosphere. High-resolution observations of the photosphere reveal the surface to be churning, due to the convective motions of the gas beneath it. The photosphere often appears splotchy-the technical term is granulation. This is caused by the hotter and cooler convection cells at the surface. Again, the average temperature of the photosphere is 5,800 K.</a:t>
            </a:r>
          </a:p>
          <a:p>
            <a:endParaRPr lang="en-US"/>
          </a:p>
          <a:p>
            <a:r>
              <a:rPr lang="en-US"/>
              <a:t>Above the photosphere, the density of gas continues to drop, but its temperature actually begins to rise. The thin layer just above the photosphere is called the chromosphere. Here the temperature rises to about 10,000 degrees Kelvin. Unlike most hot things, it actually starts getting hotter as you move away from the surface. This layer produces most of the ultraviolet light that leaves the Sun. The chromosphere is visible to special telescopes that can make images using ultraviolet light. It is also visible in a specific red color of visible light produced by hydrogen; scientists often refer to this color as H-alpha (wavelength = 656.3 nanometers—1 nanometer is a billionth of a meter). Some optical telescopes are made with special filters that block all light except this red color, allowing the observer to see the chromosphere. </a:t>
            </a:r>
          </a:p>
          <a:p>
            <a:endParaRPr lang="en-US"/>
          </a:p>
          <a:p>
            <a:r>
              <a:rPr lang="en-US"/>
              <a:t>Above the chromosphere is the Sun’s outer atmosphere. It is called the corona, and can be seen in visible light during total eclipses of the Sun. It extends far out into interplanetary space. In fact, it extends out to as much as 100 times the distance between the Earth and the Sun. The density of the corona is very low (around 1 proton per cubic centimeter), but the temperature is very high, around 1,000,000 degrees Kelvin. The corona is so hot that it emits extremely energetic ultraviolet light as well as X-rays. </a:t>
            </a:r>
          </a:p>
          <a:p>
            <a:endParaRPr lang="en-US"/>
          </a:p>
          <a:p>
            <a:r>
              <a:rPr lang="en-US"/>
              <a:t>Note: Even though the corona has a very high temperature, it has very little thermal energy. This is because its density is very low. Temperature measures the average energy of particles in a substance, but thermal energy measures the total energy of all the particles. Even when all the particles individually have a lot of energy, if there are very few of them, then the total energy is low. Think about the difference between an oven and boiling pot of water. The temperatures used for cooking in an oven are often much hotter than the temperature of boiling water (373 K). Yet one regularly can stick their hand into a hot oven to remove the contents without getting burned, whereas one would not even think about sticking their hand in a pot of boiling water to remove the contents. The water has a lower temperature, but its density is so much greater. So the thermal energy in the water is actually greater than the thermal energy in the oven.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BE1A3-4D88-4DCB-A6A9-BD01EB8B9591}" type="slidenum">
              <a:rPr lang="en-US"/>
              <a:pPr/>
              <a:t>23</a:t>
            </a:fld>
            <a:endParaRPr lang="en-US"/>
          </a:p>
        </p:txBody>
      </p:sp>
      <p:sp>
        <p:nvSpPr>
          <p:cNvPr id="142338" name="Rectangle 2"/>
          <p:cNvSpPr>
            <a:spLocks noGrp="1" noRot="1" noChangeAspect="1" noChangeArrowheads="1" noTextEdit="1"/>
          </p:cNvSpPr>
          <p:nvPr>
            <p:ph type="sldImg"/>
          </p:nvPr>
        </p:nvSpPr>
        <p:spPr>
          <a:xfrm>
            <a:off x="1106488" y="698500"/>
            <a:ext cx="4646612" cy="3484563"/>
          </a:xfrm>
          <a:ln/>
        </p:spPr>
      </p:sp>
      <p:sp>
        <p:nvSpPr>
          <p:cNvPr id="142339" name="Rectangle 3"/>
          <p:cNvSpPr>
            <a:spLocks noGrp="1" noChangeArrowheads="1"/>
          </p:cNvSpPr>
          <p:nvPr>
            <p:ph type="body" idx="1"/>
          </p:nvPr>
        </p:nvSpPr>
        <p:spPr/>
        <p:txBody>
          <a:bodyPr/>
          <a:lstStyle/>
          <a:p>
            <a:r>
              <a:rPr lang="en-US" dirty="0" smtClean="0"/>
              <a:t>It</a:t>
            </a:r>
            <a:r>
              <a:rPr lang="en-US" baseline="0" dirty="0" smtClean="0"/>
              <a:t> is often said that the Sun is an average, yellow star. The Sun is neither average nor yellow. It is white and it is above average. There are far more smaller, cooler, less massive stars than there are larger, hotter, more massive stars.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BE1A3-4D88-4DCB-A6A9-BD01EB8B9591}" type="slidenum">
              <a:rPr lang="en-US"/>
              <a:pPr/>
              <a:t>24</a:t>
            </a:fld>
            <a:endParaRPr lang="en-US"/>
          </a:p>
        </p:txBody>
      </p:sp>
      <p:sp>
        <p:nvSpPr>
          <p:cNvPr id="142338" name="Rectangle 2"/>
          <p:cNvSpPr>
            <a:spLocks noGrp="1" noRot="1" noChangeAspect="1" noChangeArrowheads="1" noTextEdit="1"/>
          </p:cNvSpPr>
          <p:nvPr>
            <p:ph type="sldImg"/>
          </p:nvPr>
        </p:nvSpPr>
        <p:spPr>
          <a:xfrm>
            <a:off x="1106488" y="698500"/>
            <a:ext cx="4646612" cy="3484563"/>
          </a:xfrm>
          <a:ln/>
        </p:spPr>
      </p:sp>
      <p:sp>
        <p:nvSpPr>
          <p:cNvPr id="142339" name="Rectangle 3"/>
          <p:cNvSpPr>
            <a:spLocks noGrp="1" noChangeArrowheads="1"/>
          </p:cNvSpPr>
          <p:nvPr>
            <p:ph type="body" idx="1"/>
          </p:nvPr>
        </p:nvSpPr>
        <p:spPr/>
        <p:txBody>
          <a:bodyPr/>
          <a:lstStyle/>
          <a:p>
            <a:r>
              <a:rPr lang="en-US" dirty="0" smtClean="0"/>
              <a:t>It</a:t>
            </a:r>
            <a:r>
              <a:rPr lang="en-US" baseline="0" dirty="0" smtClean="0"/>
              <a:t> is often said that the Sun is an average, yellow star. The Sun is neither average nor yellow. It is white and it is above average. There are far more smaller, cooler, less massive stars than there are larger, hotter, more massive stars. </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BE1A3-4D88-4DCB-A6A9-BD01EB8B9591}" type="slidenum">
              <a:rPr lang="en-US"/>
              <a:pPr/>
              <a:t>25</a:t>
            </a:fld>
            <a:endParaRPr lang="en-US"/>
          </a:p>
        </p:txBody>
      </p:sp>
      <p:sp>
        <p:nvSpPr>
          <p:cNvPr id="142338" name="Rectangle 2"/>
          <p:cNvSpPr>
            <a:spLocks noGrp="1" noRot="1" noChangeAspect="1" noChangeArrowheads="1" noTextEdit="1"/>
          </p:cNvSpPr>
          <p:nvPr>
            <p:ph type="sldImg"/>
          </p:nvPr>
        </p:nvSpPr>
        <p:spPr>
          <a:xfrm>
            <a:off x="1106488" y="698500"/>
            <a:ext cx="4646612" cy="3484563"/>
          </a:xfrm>
          <a:ln/>
        </p:spPr>
      </p:sp>
      <p:sp>
        <p:nvSpPr>
          <p:cNvPr id="142339" name="Rectangle 3"/>
          <p:cNvSpPr>
            <a:spLocks noGrp="1" noChangeArrowheads="1"/>
          </p:cNvSpPr>
          <p:nvPr>
            <p:ph type="body" idx="1"/>
          </p:nvPr>
        </p:nvSpPr>
        <p:spPr/>
        <p:txBody>
          <a:bodyPr/>
          <a:lstStyle/>
          <a:p>
            <a:r>
              <a:rPr lang="en-US" dirty="0" smtClean="0"/>
              <a:t>It</a:t>
            </a:r>
            <a:r>
              <a:rPr lang="en-US" baseline="0" dirty="0" smtClean="0"/>
              <a:t> is often said that the Sun is an average, yellow star. The Sun is neither average nor yellow. It is white and it is above average. There are far more smaller, cooler, less massive stars than there are larger, hotter, more massive stars. </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BE1A3-4D88-4DCB-A6A9-BD01EB8B9591}" type="slidenum">
              <a:rPr lang="en-US"/>
              <a:pPr/>
              <a:t>26</a:t>
            </a:fld>
            <a:endParaRPr lang="en-US"/>
          </a:p>
        </p:txBody>
      </p:sp>
      <p:sp>
        <p:nvSpPr>
          <p:cNvPr id="142338" name="Rectangle 2"/>
          <p:cNvSpPr>
            <a:spLocks noGrp="1" noRot="1" noChangeAspect="1" noChangeArrowheads="1" noTextEdit="1"/>
          </p:cNvSpPr>
          <p:nvPr>
            <p:ph type="sldImg"/>
          </p:nvPr>
        </p:nvSpPr>
        <p:spPr>
          <a:xfrm>
            <a:off x="1106488" y="698500"/>
            <a:ext cx="4646612" cy="3484563"/>
          </a:xfrm>
          <a:ln/>
        </p:spPr>
      </p:sp>
      <p:sp>
        <p:nvSpPr>
          <p:cNvPr id="142339" name="Rectangle 3"/>
          <p:cNvSpPr>
            <a:spLocks noGrp="1" noChangeArrowheads="1"/>
          </p:cNvSpPr>
          <p:nvPr>
            <p:ph type="body" idx="1"/>
          </p:nvPr>
        </p:nvSpPr>
        <p:spPr/>
        <p:txBody>
          <a:bodyPr/>
          <a:lstStyle/>
          <a:p>
            <a:r>
              <a:rPr lang="en-US" dirty="0" smtClean="0"/>
              <a:t>It</a:t>
            </a:r>
            <a:r>
              <a:rPr lang="en-US" baseline="0" dirty="0" smtClean="0"/>
              <a:t> is often said that the Sun is an average, yellow star. The Sun is neither average nor yellow. It is white and it is above average. There are far more smaller, cooler, less massive stars than there are larger, hotter, more massive stars. </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BE1A3-4D88-4DCB-A6A9-BD01EB8B9591}" type="slidenum">
              <a:rPr lang="en-US"/>
              <a:pPr/>
              <a:t>27</a:t>
            </a:fld>
            <a:endParaRPr lang="en-US"/>
          </a:p>
        </p:txBody>
      </p:sp>
      <p:sp>
        <p:nvSpPr>
          <p:cNvPr id="142338" name="Rectangle 2"/>
          <p:cNvSpPr>
            <a:spLocks noGrp="1" noRot="1" noChangeAspect="1" noChangeArrowheads="1" noTextEdit="1"/>
          </p:cNvSpPr>
          <p:nvPr>
            <p:ph type="sldImg"/>
          </p:nvPr>
        </p:nvSpPr>
        <p:spPr>
          <a:xfrm>
            <a:off x="1106488" y="698500"/>
            <a:ext cx="4646612" cy="3484563"/>
          </a:xfrm>
          <a:ln/>
        </p:spPr>
      </p:sp>
      <p:sp>
        <p:nvSpPr>
          <p:cNvPr id="142339" name="Rectangle 3"/>
          <p:cNvSpPr>
            <a:spLocks noGrp="1" noChangeArrowheads="1"/>
          </p:cNvSpPr>
          <p:nvPr>
            <p:ph type="body" idx="1"/>
          </p:nvPr>
        </p:nvSpPr>
        <p:spPr/>
        <p:txBody>
          <a:bodyPr/>
          <a:lstStyle/>
          <a:p>
            <a:r>
              <a:rPr lang="en-US" dirty="0" smtClean="0"/>
              <a:t>It</a:t>
            </a:r>
            <a:r>
              <a:rPr lang="en-US" baseline="0" dirty="0" smtClean="0"/>
              <a:t> is often said that the Sun is an average, yellow star. The Sun is neither average nor yellow. It is white and it is above average. There are far more smaller, cooler, less massive stars than there are larger, hotter, more massive stars.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BE1A3-4D88-4DCB-A6A9-BD01EB8B9591}" type="slidenum">
              <a:rPr lang="en-US"/>
              <a:pPr/>
              <a:t>28</a:t>
            </a:fld>
            <a:endParaRPr lang="en-US"/>
          </a:p>
        </p:txBody>
      </p:sp>
      <p:sp>
        <p:nvSpPr>
          <p:cNvPr id="142338" name="Rectangle 2"/>
          <p:cNvSpPr>
            <a:spLocks noGrp="1" noRot="1" noChangeAspect="1" noChangeArrowheads="1" noTextEdit="1"/>
          </p:cNvSpPr>
          <p:nvPr>
            <p:ph type="sldImg"/>
          </p:nvPr>
        </p:nvSpPr>
        <p:spPr>
          <a:xfrm>
            <a:off x="1106488" y="698500"/>
            <a:ext cx="4646612" cy="3484563"/>
          </a:xfrm>
          <a:ln/>
        </p:spPr>
      </p:sp>
      <p:sp>
        <p:nvSpPr>
          <p:cNvPr id="142339" name="Rectangle 3"/>
          <p:cNvSpPr>
            <a:spLocks noGrp="1" noChangeArrowheads="1"/>
          </p:cNvSpPr>
          <p:nvPr>
            <p:ph type="body" idx="1"/>
          </p:nvPr>
        </p:nvSpPr>
        <p:spPr/>
        <p:txBody>
          <a:bodyPr/>
          <a:lstStyle/>
          <a:p>
            <a:r>
              <a:rPr lang="en-US" dirty="0" smtClean="0"/>
              <a:t>It</a:t>
            </a:r>
            <a:r>
              <a:rPr lang="en-US" baseline="0" dirty="0" smtClean="0"/>
              <a:t> is often said that the Sun is an average, yellow star. The Sun is neither average nor yellow. It is white and it is above average. There are far more smaller, cooler, less massive stars than there are larger, hotter, more massive stars. </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74C88B8-BC30-49DF-A252-FDDC2D6E8DC9}" type="slidenum">
              <a:rPr lang="en-US" smtClean="0"/>
              <a:pPr/>
              <a:t>29</a:t>
            </a:fld>
            <a:endParaRPr lang="en-US" smtClean="0"/>
          </a:p>
        </p:txBody>
      </p:sp>
      <p:sp>
        <p:nvSpPr>
          <p:cNvPr id="31747" name="Rectangle 2"/>
          <p:cNvSpPr>
            <a:spLocks noGrp="1" noRot="1" noChangeAspect="1" noChangeArrowheads="1" noTextEdit="1"/>
          </p:cNvSpPr>
          <p:nvPr>
            <p:ph type="sldImg"/>
          </p:nvPr>
        </p:nvSpPr>
        <p:spPr>
          <a:xfrm>
            <a:off x="1106488" y="698500"/>
            <a:ext cx="4646612" cy="3484563"/>
          </a:xfrm>
          <a:ln/>
        </p:spPr>
      </p:sp>
      <p:sp>
        <p:nvSpPr>
          <p:cNvPr id="31748" name="Rectangle 3"/>
          <p:cNvSpPr>
            <a:spLocks noGrp="1" noChangeArrowheads="1"/>
          </p:cNvSpPr>
          <p:nvPr>
            <p:ph type="body" idx="1"/>
          </p:nvPr>
        </p:nvSpPr>
        <p:spPr>
          <a:noFill/>
          <a:ln/>
        </p:spPr>
        <p:txBody>
          <a:bodyPr/>
          <a:lstStyle/>
          <a:p>
            <a:pPr eaLnBrk="1" hangingPunct="1"/>
            <a:r>
              <a:rPr lang="en-US" smtClean="0"/>
              <a:t>There are far more smaller, cooler, less massive stars than there are larger, hotter, more massive stars. </a:t>
            </a:r>
          </a:p>
          <a:p>
            <a:pPr eaLnBrk="1" hangingPunct="1"/>
            <a:endParaRPr lang="en-US" smtClean="0"/>
          </a:p>
          <a:p>
            <a:pPr eaLnBrk="1" hangingPunct="1"/>
            <a:r>
              <a:rPr lang="en-US" b="1" smtClean="0"/>
              <a:t>Property</a:t>
            </a:r>
            <a:r>
              <a:rPr lang="en-US" smtClean="0"/>
              <a:t>		</a:t>
            </a:r>
            <a:r>
              <a:rPr lang="en-US" b="1" smtClean="0"/>
              <a:t>Sun</a:t>
            </a:r>
            <a:r>
              <a:rPr lang="en-US" smtClean="0"/>
              <a:t>						</a:t>
            </a:r>
            <a:r>
              <a:rPr lang="en-US" b="1" smtClean="0"/>
              <a:t>Range for Stars in the Milky Way relative to the Sun</a:t>
            </a:r>
            <a:endParaRPr lang="en-US" smtClean="0"/>
          </a:p>
          <a:p>
            <a:pPr eaLnBrk="1" hangingPunct="1"/>
            <a:r>
              <a:rPr lang="en-US" smtClean="0"/>
              <a:t>Radius		696,000 km (109 times Earth’s radius)				1x10</a:t>
            </a:r>
            <a:r>
              <a:rPr lang="en-US" baseline="30000" smtClean="0"/>
              <a:t>-1</a:t>
            </a:r>
            <a:r>
              <a:rPr lang="en-US" smtClean="0"/>
              <a:t> – 2x10</a:t>
            </a:r>
            <a:r>
              <a:rPr lang="en-US" baseline="30000" smtClean="0"/>
              <a:t>3 </a:t>
            </a:r>
            <a:r>
              <a:rPr lang="en-US" smtClean="0"/>
              <a:t>(more smaller than larger)</a:t>
            </a:r>
          </a:p>
          <a:p>
            <a:pPr eaLnBrk="1" hangingPunct="1"/>
            <a:r>
              <a:rPr lang="en-US" smtClean="0"/>
              <a:t>Rotation Rate		27 days (equator) to 31 days (poles)</a:t>
            </a:r>
          </a:p>
          <a:p>
            <a:pPr eaLnBrk="1" hangingPunct="1"/>
            <a:r>
              <a:rPr lang="en-US" smtClean="0"/>
              <a:t>Luminosity 		3.8 x 10</a:t>
            </a:r>
            <a:r>
              <a:rPr lang="en-US" baseline="30000" smtClean="0"/>
              <a:t>26</a:t>
            </a:r>
            <a:r>
              <a:rPr lang="en-US" smtClean="0"/>
              <a:t> watts </a:t>
            </a:r>
            <a:br>
              <a:rPr lang="en-US" smtClean="0"/>
            </a:br>
            <a:r>
              <a:rPr lang="en-US" smtClean="0"/>
              <a:t>(Power Output)	(10 trillion times the power consumption of all Earth’s nations combined)	4x10</a:t>
            </a:r>
            <a:r>
              <a:rPr lang="en-US" baseline="30000" smtClean="0"/>
              <a:t>-2</a:t>
            </a:r>
            <a:r>
              <a:rPr lang="en-US" smtClean="0"/>
              <a:t> – 9x10</a:t>
            </a:r>
            <a:r>
              <a:rPr lang="en-US" baseline="30000" smtClean="0"/>
              <a:t>6 </a:t>
            </a:r>
            <a:r>
              <a:rPr lang="en-US" smtClean="0"/>
              <a:t>(more less luminous than more luminous)</a:t>
            </a:r>
          </a:p>
          <a:p>
            <a:pPr eaLnBrk="1" hangingPunct="1"/>
            <a:r>
              <a:rPr lang="en-US" smtClean="0"/>
              <a:t>Surface Temperature	5,800 K (average)					1.5x10</a:t>
            </a:r>
            <a:r>
              <a:rPr lang="en-US" baseline="30000" smtClean="0"/>
              <a:t>3</a:t>
            </a:r>
            <a:r>
              <a:rPr lang="en-US" smtClean="0"/>
              <a:t> – 3x10</a:t>
            </a:r>
            <a:r>
              <a:rPr lang="en-US" baseline="30000" smtClean="0"/>
              <a:t>4 </a:t>
            </a:r>
            <a:r>
              <a:rPr lang="en-US" smtClean="0"/>
              <a:t>K (more cooler than hotter)</a:t>
            </a:r>
          </a:p>
          <a:p>
            <a:pPr eaLnBrk="1" hangingPunct="1"/>
            <a:r>
              <a:rPr lang="en-US" smtClean="0"/>
              <a:t>Mass		2 x 10</a:t>
            </a:r>
            <a:r>
              <a:rPr lang="en-US" baseline="30000" smtClean="0"/>
              <a:t>30</a:t>
            </a:r>
            <a:r>
              <a:rPr lang="en-US" smtClean="0"/>
              <a:t> kg (300,000 times Earth’s mass)			8x10</a:t>
            </a:r>
            <a:r>
              <a:rPr lang="en-US" baseline="30000" smtClean="0"/>
              <a:t>-2</a:t>
            </a:r>
            <a:r>
              <a:rPr lang="en-US" smtClean="0"/>
              <a:t> – 3x10</a:t>
            </a:r>
            <a:r>
              <a:rPr lang="en-US" baseline="30000" smtClean="0"/>
              <a:t>2 </a:t>
            </a:r>
            <a:r>
              <a:rPr lang="en-US" smtClean="0"/>
              <a:t>(more less massive than more massive)</a:t>
            </a:r>
            <a:endParaRPr lang="en-US" baseline="30000" smtClean="0"/>
          </a:p>
          <a:p>
            <a:pPr eaLnBrk="1" hangingPunct="1"/>
            <a:r>
              <a:rPr lang="en-US" smtClean="0"/>
              <a:t>Composition		70% Hydrogen, 28% Helium, 2% heavier elements (by percentage of mass)</a:t>
            </a:r>
          </a:p>
          <a:p>
            <a:pPr eaLnBrk="1" hangingPunct="1"/>
            <a:r>
              <a:rPr lang="en-US" smtClean="0"/>
              <a:t>Age		5 billion years (expected to live another 5 billion)			10</a:t>
            </a:r>
            <a:r>
              <a:rPr lang="en-US" baseline="30000" smtClean="0"/>
              <a:t>5</a:t>
            </a:r>
            <a:r>
              <a:rPr lang="en-US" smtClean="0"/>
              <a:t> – 10</a:t>
            </a:r>
            <a:r>
              <a:rPr lang="en-US" baseline="30000" smtClean="0"/>
              <a:t>10</a:t>
            </a:r>
            <a:r>
              <a:rPr lang="en-US" smtClean="0"/>
              <a:t> yrs</a:t>
            </a:r>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6312ED-C23E-45DB-8297-81EBF3A39484}"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F1720A40-21AC-408D-A442-860D7DBD1E1F}" type="slidenum">
              <a:rPr lang="en-US" smtClean="0">
                <a:solidFill>
                  <a:prstClr val="black"/>
                </a:solidFill>
              </a:rPr>
              <a:pPr>
                <a:defRPr/>
              </a:pPr>
              <a:t>4</a:t>
            </a:fld>
            <a:endParaRPr lang="en-US" smtClean="0">
              <a:solidFill>
                <a:prstClr val="black"/>
              </a:solidFill>
            </a:endParaRPr>
          </a:p>
        </p:txBody>
      </p:sp>
      <p:sp>
        <p:nvSpPr>
          <p:cNvPr id="111619" name="Rectangle 2"/>
          <p:cNvSpPr>
            <a:spLocks noGrp="1" noRot="1" noChangeAspect="1" noChangeArrowheads="1" noTextEdit="1"/>
          </p:cNvSpPr>
          <p:nvPr>
            <p:ph type="sldImg"/>
          </p:nvPr>
        </p:nvSpPr>
        <p:spPr bwMode="auto">
          <a:xfrm>
            <a:off x="1108075" y="698500"/>
            <a:ext cx="4643438" cy="3484563"/>
          </a:xfrm>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rPr>
              <a:t>You may introduce your students to the term “Astronomical Unit” or AU. 1 AU is defined to be the average distance between Earth and the Sun (93 million miles; 150 million km).</a:t>
            </a:r>
          </a:p>
          <a:p>
            <a:pPr eaLnBrk="1" hangingPunct="1"/>
            <a:endParaRPr lang="en-US" smtClean="0">
              <a:latin typeface="Arial" pitchFamily="34" charset="0"/>
            </a:endParaRPr>
          </a:p>
          <a:p>
            <a:pPr eaLnBrk="1" hangingPunct="1"/>
            <a:r>
              <a:rPr lang="en-US" smtClean="0">
                <a:latin typeface="Arial" pitchFamily="34" charset="0"/>
              </a:rPr>
              <a:t>When stating that over 1,000,000 Earths would fit inside the Sun, remind students of the difference between linear dimensions and volume. The diameter of the Sun is 109 times that of Earth, but its volume is 109x109x109 times bigger. If they have trouble with this concept ask them how many marbles they need to line up side by side to stretch from one wall of the classroom to the other side. It will probably be a few hundred. Then ask how many marbles it would take to cover the floor (a few tens of thousands). Finally, ask them to consider how many marbles they would need to fill the entire room with them: hundreds x hundreds x hundred = millions. (Note: the difference between rectangular and spherical volumes does not matter here. In a ratio between spherical volumes the factor of (4/3)*π cancels out. So all that matters is the ratio between radii.) </a:t>
            </a:r>
          </a:p>
          <a:p>
            <a:pPr eaLnBrk="1" hangingPunct="1"/>
            <a:endParaRPr lang="en-US" smtClean="0">
              <a:latin typeface="Arial" pitchFamily="34" charset="0"/>
            </a:endParaRPr>
          </a:p>
          <a:p>
            <a:pPr eaLnBrk="1" hangingPunct="1"/>
            <a:r>
              <a:rPr lang="en-US" smtClean="0">
                <a:latin typeface="Arial" pitchFamily="34" charset="0"/>
              </a:rPr>
              <a:t>In the image, a cartoon view of the Earth and Sun, as seen from the Moon, is shown. The point here is that once students understand how much bigger the Sun is than the Earth, this view should impress upon them that the Sun must be very far away in order for it to look so small. In the image the Earth actually appears bigger than the Sun. This is because it is much, much closer than the Sun. </a:t>
            </a:r>
          </a:p>
          <a:p>
            <a:pPr eaLnBrk="1" hangingPunct="1"/>
            <a:endParaRPr lang="en-US" smtClean="0">
              <a:latin typeface="Arial" pitchFamily="34" charset="0"/>
            </a:endParaRPr>
          </a:p>
          <a:p>
            <a:pPr eaLnBrk="1" hangingPunct="1"/>
            <a:r>
              <a:rPr lang="en-US" smtClean="0">
                <a:latin typeface="Arial" pitchFamily="34" charset="0"/>
              </a:rPr>
              <a:t>Introduce the idea that light travels at a finite and set speed. Light does not instantaneously move from one point to the next. It takes time for light to move from place to place. Light is pretty fast though. It moves at a speed of 300,000 km/s (186,000 miles per second). When talking about how long it takes light to travel to the Earth from the Sun, point out to students that this means that when we look at the Sun here on Earth, we see it as it was eight minutes ago. For probes that travel deep out into the Solar System, it takes light even longer to travel between them and Earth. We use radio communications (which is another form of invisible light) to talk to these probes. But there is a long delay since the signals have to travel such great distances. The nearest star to our Sun, Alpha Centauri, is so far away that it takes light four years to travel the distance. We see it as it was four years ago.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BE1A3-4D88-4DCB-A6A9-BD01EB8B9591}" type="slidenum">
              <a:rPr lang="en-US"/>
              <a:pPr/>
              <a:t>31</a:t>
            </a:fld>
            <a:endParaRPr lang="en-US"/>
          </a:p>
        </p:txBody>
      </p:sp>
      <p:sp>
        <p:nvSpPr>
          <p:cNvPr id="142338" name="Rectangle 2"/>
          <p:cNvSpPr>
            <a:spLocks noGrp="1" noRot="1" noChangeAspect="1" noChangeArrowheads="1" noTextEdit="1"/>
          </p:cNvSpPr>
          <p:nvPr>
            <p:ph type="sldImg"/>
          </p:nvPr>
        </p:nvSpPr>
        <p:spPr>
          <a:xfrm>
            <a:off x="1106488" y="698500"/>
            <a:ext cx="4646612" cy="3484563"/>
          </a:xfrm>
          <a:ln/>
        </p:spPr>
      </p:sp>
      <p:sp>
        <p:nvSpPr>
          <p:cNvPr id="142339" name="Rectangle 3"/>
          <p:cNvSpPr>
            <a:spLocks noGrp="1" noChangeArrowheads="1"/>
          </p:cNvSpPr>
          <p:nvPr>
            <p:ph type="body" idx="1"/>
          </p:nvPr>
        </p:nvSpPr>
        <p:spPr/>
        <p:txBody>
          <a:bodyPr/>
          <a:lstStyle/>
          <a:p>
            <a:r>
              <a:rPr lang="en-US" dirty="0" smtClean="0"/>
              <a:t>It</a:t>
            </a:r>
            <a:r>
              <a:rPr lang="en-US" baseline="0" dirty="0" smtClean="0"/>
              <a:t> is often said that the Sun is an average, yellow star. The Sun is neither average nor yellow. It is white and it is above average. There are far more smaller, cooler, less massive stars than there are larger, hotter, more massive stars.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BE1A3-4D88-4DCB-A6A9-BD01EB8B9591}" type="slidenum">
              <a:rPr lang="en-US"/>
              <a:pPr/>
              <a:t>5</a:t>
            </a:fld>
            <a:endParaRPr lang="en-US"/>
          </a:p>
        </p:txBody>
      </p:sp>
      <p:sp>
        <p:nvSpPr>
          <p:cNvPr id="142338" name="Rectangle 2"/>
          <p:cNvSpPr>
            <a:spLocks noGrp="1" noRot="1" noChangeAspect="1" noChangeArrowheads="1" noTextEdit="1"/>
          </p:cNvSpPr>
          <p:nvPr>
            <p:ph type="sldImg"/>
          </p:nvPr>
        </p:nvSpPr>
        <p:spPr>
          <a:xfrm>
            <a:off x="1106488" y="698500"/>
            <a:ext cx="4646612" cy="3484563"/>
          </a:xfrm>
          <a:ln/>
        </p:spPr>
      </p:sp>
      <p:sp>
        <p:nvSpPr>
          <p:cNvPr id="142339" name="Rectangle 3"/>
          <p:cNvSpPr>
            <a:spLocks noGrp="1" noChangeArrowheads="1"/>
          </p:cNvSpPr>
          <p:nvPr>
            <p:ph type="body" idx="1"/>
          </p:nvPr>
        </p:nvSpPr>
        <p:spPr/>
        <p:txBody>
          <a:bodyPr/>
          <a:lstStyle/>
          <a:p>
            <a:r>
              <a:rPr lang="en-US" dirty="0" smtClean="0"/>
              <a:t>It</a:t>
            </a:r>
            <a:r>
              <a:rPr lang="en-US" baseline="0" dirty="0" smtClean="0"/>
              <a:t> is often said that the Sun is an average, yellow star. The Sun is neither average nor yellow. It is white and it is above average. There are far more smaller, cooler, less massive stars than there are larger, hotter, more massive stars.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683389-3374-4050-BED0-D79B5E4604D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BE1A3-4D88-4DCB-A6A9-BD01EB8B9591}" type="slidenum">
              <a:rPr lang="en-US"/>
              <a:pPr/>
              <a:t>7</a:t>
            </a:fld>
            <a:endParaRPr lang="en-US"/>
          </a:p>
        </p:txBody>
      </p:sp>
      <p:sp>
        <p:nvSpPr>
          <p:cNvPr id="142338" name="Rectangle 2"/>
          <p:cNvSpPr>
            <a:spLocks noGrp="1" noRot="1" noChangeAspect="1" noChangeArrowheads="1" noTextEdit="1"/>
          </p:cNvSpPr>
          <p:nvPr>
            <p:ph type="sldImg"/>
          </p:nvPr>
        </p:nvSpPr>
        <p:spPr>
          <a:xfrm>
            <a:off x="1106488" y="698500"/>
            <a:ext cx="4646612" cy="3484563"/>
          </a:xfrm>
          <a:ln/>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683389-3374-4050-BED0-D79B5E4604D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BE1A3-4D88-4DCB-A6A9-BD01EB8B9591}" type="slidenum">
              <a:rPr lang="en-US"/>
              <a:pPr/>
              <a:t>9</a:t>
            </a:fld>
            <a:endParaRPr lang="en-US"/>
          </a:p>
        </p:txBody>
      </p:sp>
      <p:sp>
        <p:nvSpPr>
          <p:cNvPr id="142338" name="Rectangle 2"/>
          <p:cNvSpPr>
            <a:spLocks noGrp="1" noRot="1" noChangeAspect="1" noChangeArrowheads="1" noTextEdit="1"/>
          </p:cNvSpPr>
          <p:nvPr>
            <p:ph type="sldImg"/>
          </p:nvPr>
        </p:nvSpPr>
        <p:spPr>
          <a:xfrm>
            <a:off x="1106488" y="698500"/>
            <a:ext cx="4646612" cy="3484563"/>
          </a:xfrm>
          <a:ln/>
        </p:spPr>
      </p:sp>
      <p:sp>
        <p:nvSpPr>
          <p:cNvPr id="142339" name="Rectangle 3"/>
          <p:cNvSpPr>
            <a:spLocks noGrp="1" noChangeArrowheads="1"/>
          </p:cNvSpPr>
          <p:nvPr>
            <p:ph type="body" idx="1"/>
          </p:nvPr>
        </p:nvSpPr>
        <p:spPr/>
        <p:txBody>
          <a:bodyPr/>
          <a:lstStyle/>
          <a:p>
            <a:r>
              <a:rPr lang="en-US" dirty="0" smtClean="0"/>
              <a:t>It</a:t>
            </a:r>
            <a:r>
              <a:rPr lang="en-US" baseline="0" dirty="0" smtClean="0"/>
              <a:t> is often said that the Sun is an average, yellow star. The Sun is neither average nor yellow. It is white and it is above average. There are far more smaller, cooler, less massive stars than there are larger, hotter, more massive stars.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BE1A3-4D88-4DCB-A6A9-BD01EB8B9591}" type="slidenum">
              <a:rPr lang="en-US"/>
              <a:pPr/>
              <a:t>10</a:t>
            </a:fld>
            <a:endParaRPr lang="en-US"/>
          </a:p>
        </p:txBody>
      </p:sp>
      <p:sp>
        <p:nvSpPr>
          <p:cNvPr id="142338" name="Rectangle 2"/>
          <p:cNvSpPr>
            <a:spLocks noGrp="1" noRot="1" noChangeAspect="1" noChangeArrowheads="1" noTextEdit="1"/>
          </p:cNvSpPr>
          <p:nvPr>
            <p:ph type="sldImg"/>
          </p:nvPr>
        </p:nvSpPr>
        <p:spPr>
          <a:xfrm>
            <a:off x="1106488" y="698500"/>
            <a:ext cx="4646612" cy="3484563"/>
          </a:xfrm>
          <a:ln/>
        </p:spPr>
      </p:sp>
      <p:sp>
        <p:nvSpPr>
          <p:cNvPr id="142339" name="Rectangle 3"/>
          <p:cNvSpPr>
            <a:spLocks noGrp="1" noChangeArrowheads="1"/>
          </p:cNvSpPr>
          <p:nvPr>
            <p:ph type="body" idx="1"/>
          </p:nvPr>
        </p:nvSpPr>
        <p:spPr/>
        <p:txBody>
          <a:bodyPr/>
          <a:lstStyle/>
          <a:p>
            <a:r>
              <a:rPr lang="en-US" dirty="0" smtClean="0"/>
              <a:t>It</a:t>
            </a:r>
            <a:r>
              <a:rPr lang="en-US" baseline="0" dirty="0" smtClean="0"/>
              <a:t> is often said that the Sun is an average, yellow star. The Sun is neither average nor yellow. It is white and it is above average. There are far more smaller, cooler, less massive stars than there are larger, hotter, more massive stars.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C0D56F-033E-4239-888B-73B42932CF4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16F4FF-77D3-4B7D-AB3C-D2C47D94084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BB741C-2D6F-4690-A704-9B6B9B9C904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96714B1-B611-42D2-B88A-33AFB55421C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9CD67B5-92FF-4584-89A2-6CECB34F277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01162E6-A2E6-4A3C-B8C6-0FDEC1D37AA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444D89-EFE4-4C42-BEEB-3F108505D10D}" type="datetimeFigureOut">
              <a:rPr lang="en-US" smtClean="0">
                <a:solidFill>
                  <a:prstClr val="black">
                    <a:tint val="75000"/>
                  </a:prstClr>
                </a:solidFill>
              </a:rPr>
              <a:pPr/>
              <a:t>10/28/2014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B74304-D13A-4204-A292-CE0309F5A1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44D89-EFE4-4C42-BEEB-3F108505D10D}" type="datetimeFigureOut">
              <a:rPr lang="en-US" smtClean="0">
                <a:solidFill>
                  <a:prstClr val="black">
                    <a:tint val="75000"/>
                  </a:prstClr>
                </a:solidFill>
              </a:rPr>
              <a:pPr/>
              <a:t>10/28/2014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B74304-D13A-4204-A292-CE0309F5A1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444D89-EFE4-4C42-BEEB-3F108505D10D}" type="datetimeFigureOut">
              <a:rPr lang="en-US" smtClean="0">
                <a:solidFill>
                  <a:prstClr val="black">
                    <a:tint val="75000"/>
                  </a:prstClr>
                </a:solidFill>
              </a:rPr>
              <a:pPr/>
              <a:t>10/28/2014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B74304-D13A-4204-A292-CE0309F5A1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444D89-EFE4-4C42-BEEB-3F108505D10D}" type="datetimeFigureOut">
              <a:rPr lang="en-US" smtClean="0">
                <a:solidFill>
                  <a:prstClr val="black">
                    <a:tint val="75000"/>
                  </a:prstClr>
                </a:solidFill>
              </a:rPr>
              <a:pPr/>
              <a:t>10/28/2014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B74304-D13A-4204-A292-CE0309F5A1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444D89-EFE4-4C42-BEEB-3F108505D10D}" type="datetimeFigureOut">
              <a:rPr lang="en-US" smtClean="0">
                <a:solidFill>
                  <a:prstClr val="black">
                    <a:tint val="75000"/>
                  </a:prstClr>
                </a:solidFill>
              </a:rPr>
              <a:pPr/>
              <a:t>10/28/2014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7B74304-D13A-4204-A292-CE0309F5A1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2016DE-2165-4274-907B-9B432963883B}"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444D89-EFE4-4C42-BEEB-3F108505D10D}" type="datetimeFigureOut">
              <a:rPr lang="en-US" smtClean="0">
                <a:solidFill>
                  <a:prstClr val="black">
                    <a:tint val="75000"/>
                  </a:prstClr>
                </a:solidFill>
              </a:rPr>
              <a:pPr/>
              <a:t>10/28/2014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7B74304-D13A-4204-A292-CE0309F5A1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44D89-EFE4-4C42-BEEB-3F108505D10D}" type="datetimeFigureOut">
              <a:rPr lang="en-US" smtClean="0">
                <a:solidFill>
                  <a:prstClr val="black">
                    <a:tint val="75000"/>
                  </a:prstClr>
                </a:solidFill>
              </a:rPr>
              <a:pPr/>
              <a:t>10/28/2014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7B74304-D13A-4204-A292-CE0309F5A1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44D89-EFE4-4C42-BEEB-3F108505D10D}" type="datetimeFigureOut">
              <a:rPr lang="en-US" smtClean="0">
                <a:solidFill>
                  <a:prstClr val="black">
                    <a:tint val="75000"/>
                  </a:prstClr>
                </a:solidFill>
              </a:rPr>
              <a:pPr/>
              <a:t>10/28/2014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B74304-D13A-4204-A292-CE0309F5A1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44D89-EFE4-4C42-BEEB-3F108505D10D}" type="datetimeFigureOut">
              <a:rPr lang="en-US" smtClean="0">
                <a:solidFill>
                  <a:prstClr val="black">
                    <a:tint val="75000"/>
                  </a:prstClr>
                </a:solidFill>
              </a:rPr>
              <a:pPr/>
              <a:t>10/28/2014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B74304-D13A-4204-A292-CE0309F5A1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44D89-EFE4-4C42-BEEB-3F108505D10D}" type="datetimeFigureOut">
              <a:rPr lang="en-US" smtClean="0">
                <a:solidFill>
                  <a:prstClr val="black">
                    <a:tint val="75000"/>
                  </a:prstClr>
                </a:solidFill>
              </a:rPr>
              <a:pPr/>
              <a:t>10/28/2014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B74304-D13A-4204-A292-CE0309F5A1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44D89-EFE4-4C42-BEEB-3F108505D10D}" type="datetimeFigureOut">
              <a:rPr lang="en-US" smtClean="0">
                <a:solidFill>
                  <a:prstClr val="black">
                    <a:tint val="75000"/>
                  </a:prstClr>
                </a:solidFill>
              </a:rPr>
              <a:pPr/>
              <a:t>10/28/2014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B74304-D13A-4204-A292-CE0309F5A1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7CFBFC-DE77-4DC2-A2AA-6643C1AEEDD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692CFE-FA6D-4688-B993-E9F524B1586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995FF56-73EA-48F5-8924-6F641A24A59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80DF584-D762-4CBC-8DBC-5E8FB895CA4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2B7F2B5-2B53-4A30-9504-AC357F82181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0D0B76-794F-4032-AD21-4E2BE363395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11A4FD-1391-45A6-AA96-09ED667A11B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123B16B-B96B-48F7-9A53-DA3B0CE9C2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3444D89-EFE4-4C42-BEEB-3F108505D10D}" type="datetimeFigureOut">
              <a:rPr lang="en-US" smtClean="0">
                <a:solidFill>
                  <a:prstClr val="black">
                    <a:tint val="75000"/>
                  </a:prstClr>
                </a:solidFill>
                <a:latin typeface="Calibri"/>
              </a:rPr>
              <a:pPr fontAlgn="auto">
                <a:spcBef>
                  <a:spcPts val="0"/>
                </a:spcBef>
                <a:spcAft>
                  <a:spcPts val="0"/>
                </a:spcAft>
              </a:pPr>
              <a:t>10/28/2014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7B74304-D13A-4204-A292-CE0309F5A119}"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gif"/><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54.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g"/><Relationship Id="rId1" Type="http://schemas.microsoft.com/office/2007/relationships/media" Target="../media/media1.mp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9154" name="Picture 2" descr="Sun-Aug17-2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590" y="0"/>
            <a:ext cx="6932821" cy="6858000"/>
          </a:xfrm>
          <a:prstGeom prst="rect">
            <a:avLst/>
          </a:prstGeom>
          <a:noFill/>
          <a:ln w="9525">
            <a:noFill/>
            <a:miter lim="800000"/>
            <a:headEnd/>
            <a:tailEnd/>
          </a:ln>
        </p:spPr>
      </p:pic>
      <p:sp>
        <p:nvSpPr>
          <p:cNvPr id="4" name="Text Box 2"/>
          <p:cNvSpPr txBox="1">
            <a:spLocks noChangeArrowheads="1"/>
          </p:cNvSpPr>
          <p:nvPr/>
        </p:nvSpPr>
        <p:spPr bwMode="auto">
          <a:xfrm>
            <a:off x="76200" y="1828800"/>
            <a:ext cx="8991600" cy="830997"/>
          </a:xfrm>
          <a:prstGeom prst="rect">
            <a:avLst/>
          </a:prstGeom>
          <a:noFill/>
          <a:ln w="9525">
            <a:noFill/>
            <a:miter lim="800000"/>
            <a:headEnd/>
            <a:tailEnd/>
          </a:ln>
          <a:effectLst/>
        </p:spPr>
        <p:txBody>
          <a:bodyPr wrap="square">
            <a:spAutoFit/>
          </a:bodyPr>
          <a:lstStyle/>
          <a:p>
            <a:pPr algn="ctr">
              <a:spcBef>
                <a:spcPct val="50000"/>
              </a:spcBef>
              <a:defRPr/>
            </a:pPr>
            <a:r>
              <a:rPr lang="en-US" sz="4800" b="1" dirty="0" smtClean="0">
                <a:solidFill>
                  <a:srgbClr val="AD1F1F"/>
                </a:solidFill>
                <a:effectLst>
                  <a:outerShdw blurRad="38100" dist="38100" dir="2700000" algn="tl">
                    <a:srgbClr val="000000"/>
                  </a:outerShdw>
                </a:effectLst>
              </a:rPr>
              <a:t>Energy from the </a:t>
            </a:r>
            <a:r>
              <a:rPr lang="en-US" sz="4800" b="1" dirty="0">
                <a:solidFill>
                  <a:srgbClr val="AD1F1F"/>
                </a:solidFill>
                <a:effectLst>
                  <a:outerShdw blurRad="38100" dist="38100" dir="2700000" algn="tl">
                    <a:srgbClr val="000000"/>
                  </a:outerShdw>
                </a:effectLst>
              </a:rPr>
              <a:t>Sun</a:t>
            </a:r>
            <a:endParaRPr lang="en-US" sz="3200" b="1" dirty="0">
              <a:solidFill>
                <a:srgbClr val="AD1F1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217746" y="76200"/>
            <a:ext cx="8773854"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solidFill>
                  <a:srgbClr val="AD1F1F"/>
                </a:solidFill>
                <a:effectLst>
                  <a:outerShdw blurRad="38100" dist="38100" dir="2700000" algn="tl">
                    <a:srgbClr val="000000"/>
                  </a:outerShdw>
                </a:effectLst>
                <a:cs typeface="+mn-cs"/>
              </a:rPr>
              <a:t>Composition of </a:t>
            </a:r>
            <a:r>
              <a:rPr lang="en-US" sz="5400" b="1" dirty="0">
                <a:solidFill>
                  <a:srgbClr val="AD1F1F"/>
                </a:solidFill>
                <a:effectLst>
                  <a:outerShdw blurRad="38100" dist="38100" dir="2700000" algn="tl">
                    <a:srgbClr val="000000"/>
                  </a:outerShdw>
                </a:effectLst>
                <a:cs typeface="+mn-cs"/>
              </a:rPr>
              <a:t>the </a:t>
            </a:r>
            <a:r>
              <a:rPr lang="en-US" sz="5400" b="1" dirty="0" smtClean="0">
                <a:solidFill>
                  <a:srgbClr val="AD1F1F"/>
                </a:solidFill>
                <a:effectLst>
                  <a:outerShdw blurRad="38100" dist="38100" dir="2700000" algn="tl">
                    <a:srgbClr val="000000"/>
                  </a:outerShdw>
                </a:effectLst>
                <a:cs typeface="+mn-cs"/>
              </a:rPr>
              <a:t>Sun</a:t>
            </a:r>
            <a:endParaRPr lang="en-US" sz="5400" b="1" dirty="0">
              <a:solidFill>
                <a:srgbClr val="AD1F1F"/>
              </a:solidFill>
              <a:effectLst>
                <a:outerShdw blurRad="38100" dist="38100" dir="2700000" algn="tl">
                  <a:srgbClr val="000000"/>
                </a:outerShdw>
              </a:effectLst>
              <a:cs typeface="+mn-cs"/>
            </a:endParaRPr>
          </a:p>
        </p:txBody>
      </p:sp>
      <p:sp>
        <p:nvSpPr>
          <p:cNvPr id="12" name="Text Box 3"/>
          <p:cNvSpPr txBox="1">
            <a:spLocks noChangeArrowheads="1"/>
          </p:cNvSpPr>
          <p:nvPr/>
        </p:nvSpPr>
        <p:spPr bwMode="auto">
          <a:xfrm>
            <a:off x="457200" y="1219200"/>
            <a:ext cx="8534400" cy="369332"/>
          </a:xfrm>
          <a:prstGeom prst="rect">
            <a:avLst/>
          </a:prstGeom>
          <a:noFill/>
          <a:ln w="9525">
            <a:noFill/>
            <a:miter lim="800000"/>
            <a:headEnd/>
            <a:tailEnd/>
          </a:ln>
        </p:spPr>
        <p:txBody>
          <a:bodyPr wrap="square">
            <a:spAutoFit/>
          </a:bodyPr>
          <a:lstStyle/>
          <a:p>
            <a:pPr>
              <a:defRPr/>
            </a:pPr>
            <a:r>
              <a:rPr lang="en-US" dirty="0" smtClean="0">
                <a:solidFill>
                  <a:srgbClr val="000000"/>
                </a:solidFill>
                <a:latin typeface="+mn-lt"/>
                <a:cs typeface="+mn-cs"/>
              </a:rPr>
              <a:t>The spectrum of the Sun’s light reveals its composition.</a:t>
            </a:r>
            <a:endParaRPr lang="en-US" dirty="0">
              <a:solidFill>
                <a:srgbClr val="000000"/>
              </a:solidFill>
              <a:latin typeface="+mn-lt"/>
              <a:cs typeface="+mn-cs"/>
            </a:endParaRPr>
          </a:p>
        </p:txBody>
      </p:sp>
      <p:pic>
        <p:nvPicPr>
          <p:cNvPr id="6146" name="Picture 2" descr="http://www.southastrodel.com/sun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52600"/>
            <a:ext cx="5695950" cy="48006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noao.edu/image_gallery/images/d5/su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081908" y="2562902"/>
            <a:ext cx="4712954" cy="314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178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2971800" y="1524000"/>
            <a:ext cx="3276600" cy="4862513"/>
          </a:xfrm>
          <a:prstGeom prst="rect">
            <a:avLst/>
          </a:prstGeom>
          <a:noFill/>
          <a:ln w="9525">
            <a:noFill/>
            <a:miter lim="800000"/>
            <a:headEnd/>
            <a:tailEnd/>
          </a:ln>
        </p:spPr>
        <p:txBody>
          <a:bodyPr>
            <a:spAutoFit/>
          </a:bodyPr>
          <a:lstStyle/>
          <a:p>
            <a:pPr>
              <a:defRPr/>
            </a:pPr>
            <a:r>
              <a:rPr lang="en-US" dirty="0">
                <a:solidFill>
                  <a:srgbClr val="000000"/>
                </a:solidFill>
                <a:latin typeface="+mn-lt"/>
                <a:cs typeface="+mn-cs"/>
              </a:rPr>
              <a:t>The Sun produces all the colors of the rainbow in roughly equal amounts, which is white light. </a:t>
            </a:r>
          </a:p>
          <a:p>
            <a:pPr>
              <a:defRPr/>
            </a:pPr>
            <a:endParaRPr lang="en-US" dirty="0">
              <a:solidFill>
                <a:srgbClr val="000000"/>
              </a:solidFill>
              <a:latin typeface="+mn-lt"/>
              <a:cs typeface="+mn-cs"/>
            </a:endParaRPr>
          </a:p>
          <a:p>
            <a:pPr>
              <a:defRPr/>
            </a:pPr>
            <a:r>
              <a:rPr lang="en-US" dirty="0">
                <a:solidFill>
                  <a:srgbClr val="000000"/>
                </a:solidFill>
                <a:latin typeface="+mn-lt"/>
                <a:cs typeface="+mn-cs"/>
              </a:rPr>
              <a:t>If the Sun were yellow, then white T-shirts would look yellow in the mid-day sunshine.</a:t>
            </a:r>
          </a:p>
          <a:p>
            <a:pPr>
              <a:defRPr/>
            </a:pPr>
            <a:endParaRPr lang="en-US" dirty="0">
              <a:solidFill>
                <a:srgbClr val="000000"/>
              </a:solidFill>
              <a:latin typeface="+mn-lt"/>
              <a:cs typeface="+mn-cs"/>
            </a:endParaRPr>
          </a:p>
          <a:p>
            <a:pPr>
              <a:defRPr/>
            </a:pPr>
            <a:r>
              <a:rPr lang="en-US" dirty="0">
                <a:solidFill>
                  <a:srgbClr val="000000"/>
                </a:solidFill>
                <a:latin typeface="+mn-lt"/>
                <a:cs typeface="+mn-cs"/>
              </a:rPr>
              <a:t>When you observe the Sun safely, by projecting its image  through a pinhole camera or a telescope, you see that </a:t>
            </a:r>
            <a:r>
              <a:rPr lang="en-US" dirty="0" smtClean="0">
                <a:solidFill>
                  <a:srgbClr val="000000"/>
                </a:solidFill>
                <a:latin typeface="+mn-lt"/>
                <a:cs typeface="+mn-cs"/>
              </a:rPr>
              <a:t>it is </a:t>
            </a:r>
            <a:r>
              <a:rPr lang="en-US" dirty="0">
                <a:solidFill>
                  <a:srgbClr val="000000"/>
                </a:solidFill>
                <a:latin typeface="+mn-lt"/>
                <a:cs typeface="+mn-cs"/>
              </a:rPr>
              <a:t>white.</a:t>
            </a:r>
          </a:p>
          <a:p>
            <a:pPr>
              <a:defRPr/>
            </a:pPr>
            <a:endParaRPr lang="en-US" dirty="0">
              <a:solidFill>
                <a:srgbClr val="000000"/>
              </a:solidFill>
              <a:latin typeface="+mn-lt"/>
              <a:cs typeface="+mn-cs"/>
            </a:endParaRPr>
          </a:p>
          <a:p>
            <a:pPr algn="ctr">
              <a:defRPr/>
            </a:pPr>
            <a:r>
              <a:rPr lang="en-US" sz="1100" b="1" dirty="0">
                <a:solidFill>
                  <a:srgbClr val="FF0000"/>
                </a:solidFill>
                <a:latin typeface="+mn-lt"/>
                <a:cs typeface="+mn-cs"/>
              </a:rPr>
              <a:t>Don’t stare directly at the Sun! </a:t>
            </a:r>
            <a:br>
              <a:rPr lang="en-US" sz="1100" b="1" dirty="0">
                <a:solidFill>
                  <a:srgbClr val="FF0000"/>
                </a:solidFill>
                <a:latin typeface="+mn-lt"/>
                <a:cs typeface="+mn-cs"/>
              </a:rPr>
            </a:br>
            <a:r>
              <a:rPr lang="en-US" sz="1100" b="1" dirty="0">
                <a:solidFill>
                  <a:srgbClr val="FF0000"/>
                </a:solidFill>
                <a:latin typeface="+mn-lt"/>
                <a:cs typeface="+mn-cs"/>
              </a:rPr>
              <a:t>The UV radiation can damage your eyes.</a:t>
            </a:r>
          </a:p>
        </p:txBody>
      </p:sp>
      <p:sp>
        <p:nvSpPr>
          <p:cNvPr id="13" name="Text Box 2"/>
          <p:cNvSpPr txBox="1">
            <a:spLocks noChangeArrowheads="1"/>
          </p:cNvSpPr>
          <p:nvPr/>
        </p:nvSpPr>
        <p:spPr bwMode="auto">
          <a:xfrm>
            <a:off x="1447800" y="76200"/>
            <a:ext cx="6324600" cy="914400"/>
          </a:xfrm>
          <a:prstGeom prst="rect">
            <a:avLst/>
          </a:prstGeom>
          <a:noFill/>
          <a:ln w="9525">
            <a:noFill/>
            <a:miter lim="800000"/>
            <a:headEnd/>
            <a:tailEnd/>
          </a:ln>
          <a:effectLst/>
        </p:spPr>
        <p:txBody>
          <a:bodyPr>
            <a:spAutoFit/>
          </a:bodyPr>
          <a:lstStyle/>
          <a:p>
            <a:pPr algn="ctr">
              <a:spcBef>
                <a:spcPct val="50000"/>
              </a:spcBef>
              <a:defRPr/>
            </a:pPr>
            <a:r>
              <a:rPr lang="en-US" sz="5400" b="1" dirty="0">
                <a:solidFill>
                  <a:srgbClr val="AD1F1F"/>
                </a:solidFill>
                <a:effectLst>
                  <a:outerShdw blurRad="38100" dist="38100" dir="2700000" algn="tl">
                    <a:srgbClr val="000000"/>
                  </a:outerShdw>
                </a:effectLst>
                <a:cs typeface="+mn-cs"/>
              </a:rPr>
              <a:t>The Sun is White</a:t>
            </a:r>
          </a:p>
        </p:txBody>
      </p:sp>
      <p:pic>
        <p:nvPicPr>
          <p:cNvPr id="5124" name="Picture 2" descr="C:\Users\bmendez\AppData\Local\Microsoft\Windows\Temporary Internet Files\Content.IE5\AD2ODRKF\MP90040968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0"/>
            <a:ext cx="2860675" cy="2286000"/>
          </a:xfrm>
          <a:prstGeom prst="rect">
            <a:avLst/>
          </a:prstGeom>
          <a:noFill/>
          <a:ln w="9525">
            <a:noFill/>
            <a:miter lim="800000"/>
            <a:headEnd/>
            <a:tailEnd/>
          </a:ln>
        </p:spPr>
      </p:pic>
      <p:pic>
        <p:nvPicPr>
          <p:cNvPr id="512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0" y="1600200"/>
            <a:ext cx="2857500" cy="1905000"/>
          </a:xfrm>
          <a:prstGeom prst="rect">
            <a:avLst/>
          </a:prstGeom>
          <a:noFill/>
          <a:ln w="9525">
            <a:noFill/>
            <a:miter lim="800000"/>
            <a:headEnd/>
            <a:tailEnd/>
          </a:ln>
        </p:spPr>
      </p:pic>
      <p:pic>
        <p:nvPicPr>
          <p:cNvPr id="512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4168775"/>
            <a:ext cx="2362200" cy="2689225"/>
          </a:xfrm>
          <a:prstGeom prst="rect">
            <a:avLst/>
          </a:prstGeom>
          <a:noFill/>
          <a:ln w="9525">
            <a:noFill/>
            <a:miter lim="800000"/>
            <a:headEnd/>
            <a:tailEnd/>
          </a:ln>
        </p:spPr>
      </p:pic>
      <p:pic>
        <p:nvPicPr>
          <p:cNvPr id="5127" name="Picture 5" descr="\\Deepspace9\photo archive\Calendar_in_the_Sky_Photos\Chichen.Itza\TempleOfTheWarriors\IMGP45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600200"/>
            <a:ext cx="2895600" cy="1905000"/>
          </a:xfrm>
          <a:prstGeom prst="rect">
            <a:avLst/>
          </a:prstGeom>
          <a:noFill/>
          <a:ln w="9525">
            <a:noFill/>
            <a:miter lim="800000"/>
            <a:headEnd/>
            <a:tailEnd/>
          </a:ln>
        </p:spPr>
      </p:pic>
    </p:spTree>
    <p:extLst>
      <p:ext uri="{BB962C8B-B14F-4D97-AF65-F5344CB8AC3E}">
        <p14:creationId xmlns:p14="http://schemas.microsoft.com/office/powerpoint/2010/main" val="1252893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76200" y="76200"/>
            <a:ext cx="57912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solidFill>
                  <a:srgbClr val="AD1F1F"/>
                </a:solidFill>
                <a:effectLst>
                  <a:outerShdw blurRad="38100" dist="38100" dir="2700000" algn="tl">
                    <a:srgbClr val="000000"/>
                  </a:outerShdw>
                </a:effectLst>
                <a:cs typeface="+mn-cs"/>
              </a:rPr>
              <a:t>Magnetic Field</a:t>
            </a:r>
            <a:endParaRPr lang="en-US" sz="5400" b="1" dirty="0">
              <a:solidFill>
                <a:srgbClr val="AD1F1F"/>
              </a:solidFill>
              <a:effectLst>
                <a:outerShdw blurRad="38100" dist="38100" dir="2700000" algn="tl">
                  <a:srgbClr val="000000"/>
                </a:outerShdw>
              </a:effectLst>
              <a:cs typeface="+mn-cs"/>
            </a:endParaRPr>
          </a:p>
        </p:txBody>
      </p:sp>
      <p:grpSp>
        <p:nvGrpSpPr>
          <p:cNvPr id="2" name="Group 1"/>
          <p:cNvGrpSpPr/>
          <p:nvPr/>
        </p:nvGrpSpPr>
        <p:grpSpPr>
          <a:xfrm>
            <a:off x="3048000" y="3810886"/>
            <a:ext cx="6019800" cy="3009900"/>
            <a:chOff x="0" y="1142963"/>
            <a:chExt cx="9144000" cy="4572000"/>
          </a:xfrm>
        </p:grpSpPr>
        <p:pic>
          <p:nvPicPr>
            <p:cNvPr id="11266" name="Picture 2" descr="http://sdo.gsfc.nasa.gov/assets/img/latest/latest_1024_HMI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429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do.gsfc.nasa.gov/assets/img/latest/latest_1024_HMI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142963"/>
              <a:ext cx="4572000" cy="457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272" name="Picture 8" descr="http://faculty.gvsu.edu/majumdak/public_html/OnlineMaterials/ModPhys/QM/QM3D/zeeman_fig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04800"/>
            <a:ext cx="3157870" cy="32601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3"/>
          <p:cNvSpPr txBox="1">
            <a:spLocks noChangeArrowheads="1"/>
          </p:cNvSpPr>
          <p:nvPr/>
        </p:nvSpPr>
        <p:spPr bwMode="auto">
          <a:xfrm>
            <a:off x="228600" y="1143000"/>
            <a:ext cx="4724400" cy="2800767"/>
          </a:xfrm>
          <a:prstGeom prst="rect">
            <a:avLst/>
          </a:prstGeom>
          <a:noFill/>
          <a:ln w="9525">
            <a:noFill/>
            <a:miter lim="800000"/>
            <a:headEnd/>
            <a:tailEnd/>
          </a:ln>
        </p:spPr>
        <p:txBody>
          <a:bodyPr wrap="square">
            <a:spAutoFit/>
          </a:bodyPr>
          <a:lstStyle/>
          <a:p>
            <a:pPr>
              <a:defRPr/>
            </a:pPr>
            <a:r>
              <a:rPr lang="en-US" sz="1600" dirty="0" smtClean="0">
                <a:solidFill>
                  <a:srgbClr val="000000"/>
                </a:solidFill>
                <a:latin typeface="+mn-lt"/>
              </a:rPr>
              <a:t>When an external magnetic field is present, single energy levels in an atom/ion/molecule split into additional levels.</a:t>
            </a:r>
          </a:p>
          <a:p>
            <a:pPr>
              <a:defRPr/>
            </a:pPr>
            <a:endParaRPr lang="en-US" sz="1600" dirty="0">
              <a:solidFill>
                <a:srgbClr val="000000"/>
              </a:solidFill>
              <a:latin typeface="+mn-lt"/>
            </a:endParaRPr>
          </a:p>
          <a:p>
            <a:pPr>
              <a:defRPr/>
            </a:pPr>
            <a:r>
              <a:rPr lang="en-US" sz="1600" dirty="0" smtClean="0">
                <a:solidFill>
                  <a:srgbClr val="000000"/>
                </a:solidFill>
                <a:latin typeface="+mn-lt"/>
              </a:rPr>
              <a:t>The amount of splitting and the new energy levels present depend on the strength and </a:t>
            </a:r>
            <a:r>
              <a:rPr lang="en-US" sz="1600" dirty="0">
                <a:solidFill>
                  <a:srgbClr val="000000"/>
                </a:solidFill>
                <a:latin typeface="+mn-lt"/>
              </a:rPr>
              <a:t>direction (north or south) of the external </a:t>
            </a:r>
            <a:r>
              <a:rPr lang="en-US" sz="1600" dirty="0" smtClean="0">
                <a:solidFill>
                  <a:srgbClr val="000000"/>
                </a:solidFill>
                <a:latin typeface="+mn-lt"/>
              </a:rPr>
              <a:t>magnetic field. </a:t>
            </a:r>
          </a:p>
          <a:p>
            <a:pPr>
              <a:defRPr/>
            </a:pPr>
            <a:endParaRPr lang="en-US" sz="1600" dirty="0">
              <a:solidFill>
                <a:srgbClr val="000000"/>
              </a:solidFill>
              <a:latin typeface="+mn-lt"/>
            </a:endParaRPr>
          </a:p>
          <a:p>
            <a:pPr>
              <a:defRPr/>
            </a:pPr>
            <a:r>
              <a:rPr lang="en-US" sz="1600" dirty="0" smtClean="0">
                <a:solidFill>
                  <a:srgbClr val="000000"/>
                </a:solidFill>
                <a:latin typeface="+mn-lt"/>
              </a:rPr>
              <a:t>Examining the solar spectrum for the “Zeeman Effect” allows us to map the magnetic field on the surface of the Sun.</a:t>
            </a:r>
            <a:endParaRPr lang="en-US" sz="1600" dirty="0">
              <a:solidFill>
                <a:srgbClr val="000000"/>
              </a:solidFill>
              <a:latin typeface="+mn-lt"/>
            </a:endParaRPr>
          </a:p>
        </p:txBody>
      </p:sp>
      <p:pic>
        <p:nvPicPr>
          <p:cNvPr id="13" name="Picture 5" descr="magnetic_detection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4267200"/>
            <a:ext cx="2663092" cy="2209800"/>
          </a:xfrm>
          <a:prstGeom prst="rect">
            <a:avLst/>
          </a:prstGeom>
          <a:noFill/>
          <a:ln w="9525">
            <a:noFill/>
            <a:miter lim="800000"/>
            <a:headEnd/>
            <a:tailEnd/>
          </a:ln>
        </p:spPr>
      </p:pic>
    </p:spTree>
    <p:extLst>
      <p:ext uri="{BB962C8B-B14F-4D97-AF65-F5344CB8AC3E}">
        <p14:creationId xmlns:p14="http://schemas.microsoft.com/office/powerpoint/2010/main" val="3928981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20061204-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0"/>
            <a:ext cx="5486400" cy="5476875"/>
          </a:xfrm>
          <a:prstGeom prst="rect">
            <a:avLst/>
          </a:prstGeom>
          <a:noFill/>
          <a:ln w="9525">
            <a:noFill/>
            <a:miter lim="800000"/>
            <a:headEnd/>
            <a:tailEnd/>
          </a:ln>
        </p:spPr>
      </p:pic>
      <p:sp>
        <p:nvSpPr>
          <p:cNvPr id="6148" name="Text Box 6"/>
          <p:cNvSpPr txBox="1">
            <a:spLocks noChangeArrowheads="1"/>
          </p:cNvSpPr>
          <p:nvPr/>
        </p:nvSpPr>
        <p:spPr bwMode="auto">
          <a:xfrm>
            <a:off x="5791200" y="1143000"/>
            <a:ext cx="3200400" cy="4154488"/>
          </a:xfrm>
          <a:prstGeom prst="rect">
            <a:avLst/>
          </a:prstGeom>
          <a:noFill/>
          <a:ln w="9525">
            <a:noFill/>
            <a:miter lim="800000"/>
            <a:headEnd/>
            <a:tailEnd/>
          </a:ln>
        </p:spPr>
        <p:txBody>
          <a:bodyPr>
            <a:spAutoFit/>
          </a:bodyPr>
          <a:lstStyle/>
          <a:p>
            <a:pPr>
              <a:defRPr/>
            </a:pPr>
            <a:r>
              <a:rPr lang="en-US" sz="2200" dirty="0">
                <a:solidFill>
                  <a:srgbClr val="000000"/>
                </a:solidFill>
                <a:latin typeface="+mn-lt"/>
                <a:cs typeface="+mn-cs"/>
              </a:rPr>
              <a:t>Looking at the Sun in different wavelengths of light reveals different parts of the Sun.</a:t>
            </a:r>
          </a:p>
          <a:p>
            <a:pPr>
              <a:defRPr/>
            </a:pPr>
            <a:endParaRPr lang="en-US" sz="2200" dirty="0">
              <a:solidFill>
                <a:srgbClr val="000000"/>
              </a:solidFill>
              <a:latin typeface="+mn-lt"/>
              <a:cs typeface="+mn-cs"/>
            </a:endParaRPr>
          </a:p>
          <a:p>
            <a:pPr>
              <a:defRPr/>
            </a:pPr>
            <a:r>
              <a:rPr lang="en-US" sz="2200" dirty="0">
                <a:solidFill>
                  <a:srgbClr val="000000"/>
                </a:solidFill>
                <a:latin typeface="+mn-lt"/>
                <a:cs typeface="+mn-cs"/>
              </a:rPr>
              <a:t>Radio light: </a:t>
            </a:r>
          </a:p>
          <a:p>
            <a:pPr>
              <a:defRPr/>
            </a:pPr>
            <a:r>
              <a:rPr lang="en-US" sz="2200" dirty="0">
                <a:solidFill>
                  <a:srgbClr val="000000"/>
                </a:solidFill>
                <a:latin typeface="+mn-lt"/>
                <a:cs typeface="+mn-cs"/>
              </a:rPr>
              <a:t>Wavelength = 17.6 cm</a:t>
            </a:r>
          </a:p>
          <a:p>
            <a:pPr>
              <a:defRPr/>
            </a:pPr>
            <a:endParaRPr lang="en-US" sz="2200" dirty="0">
              <a:solidFill>
                <a:srgbClr val="000000"/>
              </a:solidFill>
              <a:latin typeface="+mn-lt"/>
              <a:cs typeface="+mn-cs"/>
            </a:endParaRPr>
          </a:p>
          <a:p>
            <a:pPr>
              <a:defRPr/>
            </a:pPr>
            <a:endParaRPr lang="en-US" sz="2200" dirty="0">
              <a:solidFill>
                <a:srgbClr val="000000"/>
              </a:solidFill>
              <a:latin typeface="+mn-lt"/>
              <a:cs typeface="+mn-cs"/>
            </a:endParaRPr>
          </a:p>
          <a:p>
            <a:pPr>
              <a:defRPr/>
            </a:pPr>
            <a:r>
              <a:rPr lang="en-US" sz="2200" dirty="0">
                <a:solidFill>
                  <a:srgbClr val="000000"/>
                </a:solidFill>
                <a:latin typeface="+mn-lt"/>
                <a:cs typeface="+mn-cs"/>
              </a:rPr>
              <a:t>See radiation from Sun’s atmosphere, </a:t>
            </a:r>
            <a:r>
              <a:rPr lang="en-US" sz="2200" b="1" dirty="0">
                <a:solidFill>
                  <a:srgbClr val="000000"/>
                </a:solidFill>
                <a:latin typeface="+mn-lt"/>
                <a:cs typeface="+mn-cs"/>
              </a:rPr>
              <a:t>Corona</a:t>
            </a:r>
            <a:endParaRPr lang="en-US" sz="2200" dirty="0">
              <a:solidFill>
                <a:srgbClr val="000000"/>
              </a:solidFill>
              <a:latin typeface="+mn-lt"/>
              <a:cs typeface="+mn-cs"/>
            </a:endParaRPr>
          </a:p>
        </p:txBody>
      </p:sp>
      <p:sp>
        <p:nvSpPr>
          <p:cNvPr id="5" name="Text Box 5"/>
          <p:cNvSpPr txBox="1">
            <a:spLocks noChangeArrowheads="1"/>
          </p:cNvSpPr>
          <p:nvPr/>
        </p:nvSpPr>
        <p:spPr bwMode="auto">
          <a:xfrm>
            <a:off x="152400" y="76200"/>
            <a:ext cx="8839200" cy="914400"/>
          </a:xfrm>
          <a:prstGeom prst="rect">
            <a:avLst/>
          </a:prstGeom>
          <a:noFill/>
          <a:ln w="9525">
            <a:noFill/>
            <a:miter lim="800000"/>
            <a:headEnd/>
            <a:tailEnd/>
          </a:ln>
          <a:effectLst/>
        </p:spPr>
        <p:txBody>
          <a:bodyPr>
            <a:spAutoFit/>
          </a:bodyPr>
          <a:lstStyle/>
          <a:p>
            <a:pPr algn="ctr">
              <a:spcBef>
                <a:spcPct val="50000"/>
              </a:spcBef>
              <a:defRPr/>
            </a:pPr>
            <a:r>
              <a:rPr lang="en-US" sz="5400" b="1" dirty="0">
                <a:solidFill>
                  <a:srgbClr val="AD1F1F"/>
                </a:solidFill>
                <a:effectLst>
                  <a:outerShdw blurRad="38100" dist="38100" dir="2700000" algn="tl">
                    <a:srgbClr val="000000"/>
                  </a:outerShdw>
                </a:effectLst>
                <a:latin typeface="+mj-lt"/>
                <a:cs typeface="+mn-cs"/>
              </a:rPr>
              <a:t>The Sun’s Layers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20061204-whitel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88" y="1141413"/>
            <a:ext cx="5486400" cy="5476875"/>
          </a:xfrm>
          <a:prstGeom prst="rect">
            <a:avLst/>
          </a:prstGeom>
          <a:noFill/>
          <a:ln w="9525">
            <a:noFill/>
            <a:miter lim="800000"/>
            <a:headEnd/>
            <a:tailEnd/>
          </a:ln>
        </p:spPr>
      </p:pic>
      <p:sp>
        <p:nvSpPr>
          <p:cNvPr id="8196" name="Text Box 6"/>
          <p:cNvSpPr txBox="1">
            <a:spLocks noChangeArrowheads="1"/>
          </p:cNvSpPr>
          <p:nvPr/>
        </p:nvSpPr>
        <p:spPr bwMode="auto">
          <a:xfrm>
            <a:off x="5791200" y="1143000"/>
            <a:ext cx="3200400" cy="4462463"/>
          </a:xfrm>
          <a:prstGeom prst="rect">
            <a:avLst/>
          </a:prstGeom>
          <a:noFill/>
          <a:ln w="9525">
            <a:noFill/>
            <a:miter lim="800000"/>
            <a:headEnd/>
            <a:tailEnd/>
          </a:ln>
        </p:spPr>
        <p:txBody>
          <a:bodyPr>
            <a:spAutoFit/>
          </a:bodyPr>
          <a:lstStyle/>
          <a:p>
            <a:pPr>
              <a:defRPr/>
            </a:pPr>
            <a:r>
              <a:rPr lang="en-US" sz="2200">
                <a:solidFill>
                  <a:srgbClr val="000000"/>
                </a:solidFill>
                <a:latin typeface="+mn-lt"/>
                <a:cs typeface="+mn-cs"/>
              </a:rPr>
              <a:t>Looking at the Sun in different wavelengths of light reveals different parts of the Sun.</a:t>
            </a:r>
          </a:p>
          <a:p>
            <a:pPr>
              <a:defRPr/>
            </a:pPr>
            <a:endParaRPr lang="en-US" sz="2200">
              <a:solidFill>
                <a:srgbClr val="000000"/>
              </a:solidFill>
              <a:latin typeface="+mn-lt"/>
              <a:cs typeface="+mn-cs"/>
            </a:endParaRPr>
          </a:p>
          <a:p>
            <a:pPr>
              <a:defRPr/>
            </a:pPr>
            <a:r>
              <a:rPr lang="en-US" sz="2200">
                <a:solidFill>
                  <a:srgbClr val="000000"/>
                </a:solidFill>
                <a:latin typeface="+mn-lt"/>
                <a:cs typeface="+mn-cs"/>
              </a:rPr>
              <a:t>Visible light (white light): </a:t>
            </a:r>
          </a:p>
          <a:p>
            <a:pPr>
              <a:defRPr/>
            </a:pPr>
            <a:r>
              <a:rPr lang="en-US" sz="2100">
                <a:solidFill>
                  <a:srgbClr val="000000"/>
                </a:solidFill>
                <a:latin typeface="+mn-lt"/>
                <a:cs typeface="+mn-cs"/>
              </a:rPr>
              <a:t>Wavelength = 400-700 nm</a:t>
            </a:r>
          </a:p>
          <a:p>
            <a:pPr>
              <a:defRPr/>
            </a:pPr>
            <a:endParaRPr lang="en-US" sz="2200">
              <a:solidFill>
                <a:srgbClr val="000000"/>
              </a:solidFill>
              <a:latin typeface="+mn-lt"/>
              <a:cs typeface="+mn-cs"/>
            </a:endParaRPr>
          </a:p>
          <a:p>
            <a:pPr>
              <a:defRPr/>
            </a:pPr>
            <a:endParaRPr lang="en-US" sz="2200">
              <a:solidFill>
                <a:srgbClr val="000000"/>
              </a:solidFill>
              <a:latin typeface="+mn-lt"/>
              <a:cs typeface="+mn-cs"/>
            </a:endParaRPr>
          </a:p>
          <a:p>
            <a:pPr>
              <a:defRPr/>
            </a:pPr>
            <a:r>
              <a:rPr lang="en-US" sz="2200">
                <a:solidFill>
                  <a:srgbClr val="000000"/>
                </a:solidFill>
                <a:latin typeface="+mn-lt"/>
                <a:cs typeface="+mn-cs"/>
              </a:rPr>
              <a:t>See radiation from Sun’s “surface”, </a:t>
            </a:r>
            <a:r>
              <a:rPr lang="en-US" sz="2200" b="1">
                <a:solidFill>
                  <a:srgbClr val="000000"/>
                </a:solidFill>
                <a:latin typeface="+mn-lt"/>
                <a:cs typeface="+mn-cs"/>
              </a:rPr>
              <a:t>Photosphere</a:t>
            </a:r>
            <a:endParaRPr lang="en-US" sz="2200">
              <a:solidFill>
                <a:srgbClr val="000000"/>
              </a:solidFill>
              <a:latin typeface="+mn-lt"/>
              <a:cs typeface="+mn-cs"/>
            </a:endParaRPr>
          </a:p>
        </p:txBody>
      </p:sp>
      <p:sp>
        <p:nvSpPr>
          <p:cNvPr id="5" name="Text Box 5"/>
          <p:cNvSpPr txBox="1">
            <a:spLocks noChangeArrowheads="1"/>
          </p:cNvSpPr>
          <p:nvPr/>
        </p:nvSpPr>
        <p:spPr bwMode="auto">
          <a:xfrm>
            <a:off x="152400" y="76200"/>
            <a:ext cx="8839200" cy="914400"/>
          </a:xfrm>
          <a:prstGeom prst="rect">
            <a:avLst/>
          </a:prstGeom>
          <a:noFill/>
          <a:ln w="9525">
            <a:noFill/>
            <a:miter lim="800000"/>
            <a:headEnd/>
            <a:tailEnd/>
          </a:ln>
          <a:effectLst/>
        </p:spPr>
        <p:txBody>
          <a:bodyPr>
            <a:spAutoFit/>
          </a:bodyPr>
          <a:lstStyle/>
          <a:p>
            <a:pPr algn="ctr">
              <a:spcBef>
                <a:spcPct val="50000"/>
              </a:spcBef>
              <a:defRPr/>
            </a:pPr>
            <a:r>
              <a:rPr lang="en-US" sz="5400" b="1" dirty="0">
                <a:solidFill>
                  <a:srgbClr val="AD1F1F"/>
                </a:solidFill>
                <a:effectLst>
                  <a:outerShdw blurRad="38100" dist="38100" dir="2700000" algn="tl">
                    <a:srgbClr val="000000"/>
                  </a:outerShdw>
                </a:effectLst>
                <a:latin typeface="+mj-lt"/>
                <a:cs typeface="+mn-cs"/>
              </a:rPr>
              <a:t>The Sun’s Layers</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20061204-6563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88" y="1141413"/>
            <a:ext cx="5486400" cy="5476875"/>
          </a:xfrm>
          <a:prstGeom prst="rect">
            <a:avLst/>
          </a:prstGeom>
          <a:noFill/>
          <a:ln w="9525">
            <a:noFill/>
            <a:miter lim="800000"/>
            <a:headEnd/>
            <a:tailEnd/>
          </a:ln>
        </p:spPr>
      </p:pic>
      <p:sp>
        <p:nvSpPr>
          <p:cNvPr id="7172" name="Text Box 6"/>
          <p:cNvSpPr txBox="1">
            <a:spLocks noChangeArrowheads="1"/>
          </p:cNvSpPr>
          <p:nvPr/>
        </p:nvSpPr>
        <p:spPr bwMode="auto">
          <a:xfrm>
            <a:off x="5791200" y="1143000"/>
            <a:ext cx="3200400" cy="4494213"/>
          </a:xfrm>
          <a:prstGeom prst="rect">
            <a:avLst/>
          </a:prstGeom>
          <a:noFill/>
          <a:ln w="9525">
            <a:noFill/>
            <a:miter lim="800000"/>
            <a:headEnd/>
            <a:tailEnd/>
          </a:ln>
        </p:spPr>
        <p:txBody>
          <a:bodyPr>
            <a:spAutoFit/>
          </a:bodyPr>
          <a:lstStyle/>
          <a:p>
            <a:pPr>
              <a:defRPr/>
            </a:pPr>
            <a:r>
              <a:rPr lang="en-US" sz="2200" dirty="0">
                <a:solidFill>
                  <a:srgbClr val="000000"/>
                </a:solidFill>
                <a:latin typeface="+mn-lt"/>
                <a:cs typeface="+mn-cs"/>
              </a:rPr>
              <a:t>Looking at the Sun in different wavelengths of light reveals different parts of the Sun.</a:t>
            </a:r>
          </a:p>
          <a:p>
            <a:pPr>
              <a:defRPr/>
            </a:pPr>
            <a:endParaRPr lang="en-US" sz="2200" dirty="0">
              <a:solidFill>
                <a:srgbClr val="000000"/>
              </a:solidFill>
              <a:latin typeface="+mn-lt"/>
              <a:cs typeface="+mn-cs"/>
            </a:endParaRPr>
          </a:p>
          <a:p>
            <a:pPr>
              <a:defRPr/>
            </a:pPr>
            <a:r>
              <a:rPr lang="en-US" sz="2200" dirty="0">
                <a:solidFill>
                  <a:srgbClr val="000000"/>
                </a:solidFill>
                <a:latin typeface="+mn-lt"/>
                <a:cs typeface="+mn-cs"/>
              </a:rPr>
              <a:t>Visible light (H-</a:t>
            </a:r>
            <a:r>
              <a:rPr lang="el-GR" sz="2200" dirty="0">
                <a:solidFill>
                  <a:srgbClr val="000000"/>
                </a:solidFill>
                <a:latin typeface="+mn-lt"/>
                <a:cs typeface="Times New Roman" pitchFamily="18" charset="0"/>
              </a:rPr>
              <a:t>α</a:t>
            </a:r>
            <a:r>
              <a:rPr lang="en-US" sz="2200" dirty="0">
                <a:solidFill>
                  <a:srgbClr val="000000"/>
                </a:solidFill>
                <a:latin typeface="+mn-lt"/>
                <a:cs typeface="Times New Roman" pitchFamily="18" charset="0"/>
              </a:rPr>
              <a:t>)</a:t>
            </a:r>
            <a:r>
              <a:rPr lang="en-US" sz="2200" dirty="0">
                <a:solidFill>
                  <a:srgbClr val="000000"/>
                </a:solidFill>
                <a:latin typeface="+mn-lt"/>
                <a:cs typeface="+mn-cs"/>
              </a:rPr>
              <a:t>: </a:t>
            </a:r>
          </a:p>
          <a:p>
            <a:pPr>
              <a:defRPr/>
            </a:pPr>
            <a:r>
              <a:rPr lang="en-US" sz="2200" dirty="0">
                <a:solidFill>
                  <a:srgbClr val="000000"/>
                </a:solidFill>
                <a:latin typeface="+mn-lt"/>
                <a:cs typeface="+mn-cs"/>
              </a:rPr>
              <a:t>Wavelength = 656.3 nm</a:t>
            </a:r>
          </a:p>
          <a:p>
            <a:pPr>
              <a:defRPr/>
            </a:pPr>
            <a:endParaRPr lang="en-US" sz="2200" dirty="0">
              <a:solidFill>
                <a:srgbClr val="000000"/>
              </a:solidFill>
              <a:latin typeface="+mn-lt"/>
              <a:cs typeface="+mn-cs"/>
            </a:endParaRPr>
          </a:p>
          <a:p>
            <a:pPr>
              <a:defRPr/>
            </a:pPr>
            <a:endParaRPr lang="en-US" sz="2200" dirty="0">
              <a:solidFill>
                <a:srgbClr val="000000"/>
              </a:solidFill>
              <a:latin typeface="+mn-lt"/>
              <a:cs typeface="+mn-cs"/>
            </a:endParaRPr>
          </a:p>
          <a:p>
            <a:pPr>
              <a:defRPr/>
            </a:pPr>
            <a:r>
              <a:rPr lang="en-US" sz="2200" dirty="0">
                <a:solidFill>
                  <a:srgbClr val="000000"/>
                </a:solidFill>
                <a:latin typeface="+mn-lt"/>
                <a:cs typeface="+mn-cs"/>
              </a:rPr>
              <a:t>See radiation from layer just above Sun’s surface, </a:t>
            </a:r>
            <a:r>
              <a:rPr lang="en-US" sz="2200" b="1" dirty="0" err="1">
                <a:solidFill>
                  <a:srgbClr val="000000"/>
                </a:solidFill>
                <a:latin typeface="+mn-lt"/>
                <a:cs typeface="+mn-cs"/>
              </a:rPr>
              <a:t>Chromosphere</a:t>
            </a:r>
            <a:endParaRPr lang="en-US" sz="2200" dirty="0">
              <a:solidFill>
                <a:srgbClr val="000000"/>
              </a:solidFill>
              <a:latin typeface="+mn-lt"/>
              <a:cs typeface="+mn-cs"/>
            </a:endParaRPr>
          </a:p>
        </p:txBody>
      </p:sp>
      <p:sp>
        <p:nvSpPr>
          <p:cNvPr id="5" name="Text Box 5"/>
          <p:cNvSpPr txBox="1">
            <a:spLocks noChangeArrowheads="1"/>
          </p:cNvSpPr>
          <p:nvPr/>
        </p:nvSpPr>
        <p:spPr bwMode="auto">
          <a:xfrm>
            <a:off x="152400" y="76200"/>
            <a:ext cx="8839200" cy="914400"/>
          </a:xfrm>
          <a:prstGeom prst="rect">
            <a:avLst/>
          </a:prstGeom>
          <a:noFill/>
          <a:ln w="9525">
            <a:noFill/>
            <a:miter lim="800000"/>
            <a:headEnd/>
            <a:tailEnd/>
          </a:ln>
          <a:effectLst/>
        </p:spPr>
        <p:txBody>
          <a:bodyPr>
            <a:spAutoFit/>
          </a:bodyPr>
          <a:lstStyle/>
          <a:p>
            <a:pPr algn="ctr">
              <a:spcBef>
                <a:spcPct val="50000"/>
              </a:spcBef>
              <a:defRPr/>
            </a:pPr>
            <a:r>
              <a:rPr lang="en-US" sz="5400" b="1" dirty="0">
                <a:solidFill>
                  <a:srgbClr val="AD1F1F"/>
                </a:solidFill>
                <a:effectLst>
                  <a:outerShdw blurRad="38100" dist="38100" dir="2700000" algn="tl">
                    <a:srgbClr val="000000"/>
                  </a:outerShdw>
                </a:effectLst>
                <a:latin typeface="+mj-lt"/>
                <a:cs typeface="+mn-cs"/>
              </a:rPr>
              <a:t>The Sun’s Layers</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20061204-304A-70000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88" y="1141413"/>
            <a:ext cx="5476875" cy="5486400"/>
          </a:xfrm>
          <a:prstGeom prst="rect">
            <a:avLst/>
          </a:prstGeom>
          <a:noFill/>
          <a:ln w="9525">
            <a:noFill/>
            <a:miter lim="800000"/>
            <a:headEnd/>
            <a:tailEnd/>
          </a:ln>
        </p:spPr>
      </p:pic>
      <p:sp>
        <p:nvSpPr>
          <p:cNvPr id="9220" name="Text Box 7"/>
          <p:cNvSpPr txBox="1">
            <a:spLocks noChangeArrowheads="1"/>
          </p:cNvSpPr>
          <p:nvPr/>
        </p:nvSpPr>
        <p:spPr bwMode="auto">
          <a:xfrm>
            <a:off x="5791200" y="1143000"/>
            <a:ext cx="3200400" cy="5708650"/>
          </a:xfrm>
          <a:prstGeom prst="rect">
            <a:avLst/>
          </a:prstGeom>
          <a:noFill/>
          <a:ln w="9525">
            <a:noFill/>
            <a:miter lim="800000"/>
            <a:headEnd/>
            <a:tailEnd/>
          </a:ln>
        </p:spPr>
        <p:txBody>
          <a:bodyPr>
            <a:spAutoFit/>
          </a:bodyPr>
          <a:lstStyle/>
          <a:p>
            <a:pPr>
              <a:defRPr/>
            </a:pPr>
            <a:r>
              <a:rPr lang="en-US" sz="2200" dirty="0">
                <a:solidFill>
                  <a:srgbClr val="000000"/>
                </a:solidFill>
                <a:latin typeface="+mn-lt"/>
                <a:cs typeface="+mn-cs"/>
              </a:rPr>
              <a:t>Looking at the Sun in different wavelengths of light reveals different parts of the Sun.</a:t>
            </a:r>
          </a:p>
          <a:p>
            <a:pPr>
              <a:defRPr/>
            </a:pPr>
            <a:endParaRPr lang="en-US" sz="2200" dirty="0">
              <a:solidFill>
                <a:srgbClr val="000000"/>
              </a:solidFill>
              <a:latin typeface="+mn-lt"/>
              <a:cs typeface="+mn-cs"/>
            </a:endParaRPr>
          </a:p>
          <a:p>
            <a:pPr>
              <a:defRPr/>
            </a:pPr>
            <a:r>
              <a:rPr lang="en-US" sz="2200" dirty="0">
                <a:solidFill>
                  <a:srgbClr val="000000"/>
                </a:solidFill>
                <a:latin typeface="+mn-lt"/>
                <a:cs typeface="+mn-cs"/>
              </a:rPr>
              <a:t>Extreme Ultraviolet light: </a:t>
            </a:r>
          </a:p>
          <a:p>
            <a:pPr>
              <a:defRPr/>
            </a:pPr>
            <a:r>
              <a:rPr lang="en-US" sz="2100" dirty="0">
                <a:solidFill>
                  <a:srgbClr val="000000"/>
                </a:solidFill>
                <a:latin typeface="+mn-lt"/>
                <a:cs typeface="+mn-cs"/>
              </a:rPr>
              <a:t>Wavelength = 30.4 nm</a:t>
            </a:r>
          </a:p>
          <a:p>
            <a:pPr>
              <a:defRPr/>
            </a:pPr>
            <a:endParaRPr lang="en-US" sz="2200" dirty="0">
              <a:solidFill>
                <a:srgbClr val="000000"/>
              </a:solidFill>
              <a:latin typeface="+mn-lt"/>
              <a:cs typeface="+mn-cs"/>
            </a:endParaRPr>
          </a:p>
          <a:p>
            <a:pPr>
              <a:defRPr/>
            </a:pPr>
            <a:endParaRPr lang="en-US" sz="2200" dirty="0">
              <a:solidFill>
                <a:srgbClr val="000000"/>
              </a:solidFill>
              <a:latin typeface="+mn-lt"/>
              <a:cs typeface="+mn-cs"/>
            </a:endParaRPr>
          </a:p>
          <a:p>
            <a:pPr>
              <a:defRPr/>
            </a:pPr>
            <a:r>
              <a:rPr lang="en-US" sz="2200" dirty="0">
                <a:solidFill>
                  <a:srgbClr val="000000"/>
                </a:solidFill>
                <a:latin typeface="+mn-lt"/>
                <a:cs typeface="+mn-cs"/>
              </a:rPr>
              <a:t>See radiation from Sun’s atmosphere, </a:t>
            </a:r>
            <a:r>
              <a:rPr lang="en-US" sz="2200" b="1" dirty="0">
                <a:solidFill>
                  <a:srgbClr val="000000"/>
                </a:solidFill>
                <a:latin typeface="+mn-lt"/>
                <a:cs typeface="+mn-cs"/>
              </a:rPr>
              <a:t>Corona</a:t>
            </a:r>
          </a:p>
          <a:p>
            <a:pPr>
              <a:defRPr/>
            </a:pPr>
            <a:endParaRPr lang="en-US" sz="2200" b="1" dirty="0">
              <a:solidFill>
                <a:srgbClr val="000000"/>
              </a:solidFill>
              <a:latin typeface="+mn-lt"/>
              <a:cs typeface="+mn-cs"/>
            </a:endParaRPr>
          </a:p>
          <a:p>
            <a:pPr>
              <a:defRPr/>
            </a:pPr>
            <a:endParaRPr lang="en-US" sz="2200" b="1" dirty="0">
              <a:solidFill>
                <a:srgbClr val="000000"/>
              </a:solidFill>
              <a:latin typeface="+mn-lt"/>
              <a:cs typeface="+mn-cs"/>
            </a:endParaRPr>
          </a:p>
          <a:p>
            <a:pPr>
              <a:defRPr/>
            </a:pPr>
            <a:endParaRPr lang="en-US" sz="2200" b="1" dirty="0">
              <a:solidFill>
                <a:srgbClr val="000000"/>
              </a:solidFill>
              <a:latin typeface="+mn-lt"/>
              <a:cs typeface="+mn-cs"/>
            </a:endParaRPr>
          </a:p>
          <a:p>
            <a:pPr>
              <a:defRPr/>
            </a:pPr>
            <a:r>
              <a:rPr lang="en-US" sz="1400" b="1" i="1" dirty="0">
                <a:solidFill>
                  <a:srgbClr val="0066FF"/>
                </a:solidFill>
                <a:latin typeface="+mn-lt"/>
                <a:cs typeface="+mn-cs"/>
              </a:rPr>
              <a:t>Image from STEREO mission</a:t>
            </a:r>
          </a:p>
        </p:txBody>
      </p:sp>
      <p:sp>
        <p:nvSpPr>
          <p:cNvPr id="5" name="Text Box 5"/>
          <p:cNvSpPr txBox="1">
            <a:spLocks noChangeArrowheads="1"/>
          </p:cNvSpPr>
          <p:nvPr/>
        </p:nvSpPr>
        <p:spPr bwMode="auto">
          <a:xfrm>
            <a:off x="152400" y="76200"/>
            <a:ext cx="8839200" cy="914400"/>
          </a:xfrm>
          <a:prstGeom prst="rect">
            <a:avLst/>
          </a:prstGeom>
          <a:noFill/>
          <a:ln w="9525">
            <a:noFill/>
            <a:miter lim="800000"/>
            <a:headEnd/>
            <a:tailEnd/>
          </a:ln>
          <a:effectLst/>
        </p:spPr>
        <p:txBody>
          <a:bodyPr>
            <a:spAutoFit/>
          </a:bodyPr>
          <a:lstStyle/>
          <a:p>
            <a:pPr algn="ctr">
              <a:spcBef>
                <a:spcPct val="50000"/>
              </a:spcBef>
              <a:defRPr/>
            </a:pPr>
            <a:r>
              <a:rPr lang="en-US" sz="5400" b="1" dirty="0">
                <a:solidFill>
                  <a:srgbClr val="AD1F1F"/>
                </a:solidFill>
                <a:effectLst>
                  <a:outerShdw blurRad="38100" dist="38100" dir="2700000" algn="tl">
                    <a:srgbClr val="000000"/>
                  </a:outerShdw>
                </a:effectLst>
                <a:latin typeface="+mj-lt"/>
                <a:cs typeface="+mn-cs"/>
              </a:rPr>
              <a:t>The Sun’s Layers</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20061204-171A-1mill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88" y="1141413"/>
            <a:ext cx="5486400" cy="5476875"/>
          </a:xfrm>
          <a:prstGeom prst="rect">
            <a:avLst/>
          </a:prstGeom>
          <a:noFill/>
          <a:ln w="9525">
            <a:noFill/>
            <a:miter lim="800000"/>
            <a:headEnd/>
            <a:tailEnd/>
          </a:ln>
        </p:spPr>
      </p:pic>
      <p:sp>
        <p:nvSpPr>
          <p:cNvPr id="10244" name="Text Box 6"/>
          <p:cNvSpPr txBox="1">
            <a:spLocks noChangeArrowheads="1"/>
          </p:cNvSpPr>
          <p:nvPr/>
        </p:nvSpPr>
        <p:spPr bwMode="auto">
          <a:xfrm>
            <a:off x="5791200" y="1143000"/>
            <a:ext cx="3200400" cy="5708650"/>
          </a:xfrm>
          <a:prstGeom prst="rect">
            <a:avLst/>
          </a:prstGeom>
          <a:noFill/>
          <a:ln w="9525">
            <a:noFill/>
            <a:miter lim="800000"/>
            <a:headEnd/>
            <a:tailEnd/>
          </a:ln>
        </p:spPr>
        <p:txBody>
          <a:bodyPr>
            <a:spAutoFit/>
          </a:bodyPr>
          <a:lstStyle/>
          <a:p>
            <a:pPr>
              <a:defRPr/>
            </a:pPr>
            <a:r>
              <a:rPr lang="en-US" sz="2200" dirty="0">
                <a:solidFill>
                  <a:srgbClr val="000000"/>
                </a:solidFill>
                <a:latin typeface="+mn-lt"/>
                <a:cs typeface="+mn-cs"/>
              </a:rPr>
              <a:t>Looking at the Sun in different wavelengths of light reveals different parts of the Sun.</a:t>
            </a:r>
          </a:p>
          <a:p>
            <a:pPr>
              <a:defRPr/>
            </a:pPr>
            <a:endParaRPr lang="en-US" sz="2200" dirty="0">
              <a:solidFill>
                <a:srgbClr val="000000"/>
              </a:solidFill>
              <a:latin typeface="+mn-lt"/>
              <a:cs typeface="+mn-cs"/>
            </a:endParaRPr>
          </a:p>
          <a:p>
            <a:pPr>
              <a:defRPr/>
            </a:pPr>
            <a:r>
              <a:rPr lang="en-US" sz="2200" dirty="0">
                <a:solidFill>
                  <a:srgbClr val="000000"/>
                </a:solidFill>
                <a:latin typeface="+mn-lt"/>
                <a:cs typeface="+mn-cs"/>
              </a:rPr>
              <a:t>Extreme Ultraviolet light: </a:t>
            </a:r>
          </a:p>
          <a:p>
            <a:pPr>
              <a:defRPr/>
            </a:pPr>
            <a:r>
              <a:rPr lang="en-US" sz="2100" dirty="0">
                <a:solidFill>
                  <a:srgbClr val="000000"/>
                </a:solidFill>
                <a:latin typeface="+mn-lt"/>
                <a:cs typeface="+mn-cs"/>
              </a:rPr>
              <a:t>Wavelength = 17.1 nm</a:t>
            </a:r>
          </a:p>
          <a:p>
            <a:pPr>
              <a:defRPr/>
            </a:pPr>
            <a:endParaRPr lang="en-US" sz="2200" dirty="0">
              <a:solidFill>
                <a:srgbClr val="000000"/>
              </a:solidFill>
              <a:latin typeface="+mn-lt"/>
              <a:cs typeface="+mn-cs"/>
            </a:endParaRPr>
          </a:p>
          <a:p>
            <a:pPr>
              <a:defRPr/>
            </a:pPr>
            <a:endParaRPr lang="en-US" sz="2200" dirty="0">
              <a:solidFill>
                <a:srgbClr val="000000"/>
              </a:solidFill>
              <a:latin typeface="+mn-lt"/>
              <a:cs typeface="+mn-cs"/>
            </a:endParaRPr>
          </a:p>
          <a:p>
            <a:pPr>
              <a:defRPr/>
            </a:pPr>
            <a:r>
              <a:rPr lang="en-US" sz="2200" dirty="0">
                <a:solidFill>
                  <a:srgbClr val="000000"/>
                </a:solidFill>
                <a:latin typeface="+mn-lt"/>
                <a:cs typeface="+mn-cs"/>
              </a:rPr>
              <a:t>See radiation from Sun’s atmosphere, </a:t>
            </a:r>
            <a:r>
              <a:rPr lang="en-US" sz="2200" b="1" dirty="0">
                <a:solidFill>
                  <a:srgbClr val="000000"/>
                </a:solidFill>
                <a:latin typeface="+mn-lt"/>
                <a:cs typeface="+mn-cs"/>
              </a:rPr>
              <a:t>Corona</a:t>
            </a:r>
          </a:p>
          <a:p>
            <a:pPr>
              <a:defRPr/>
            </a:pPr>
            <a:endParaRPr lang="en-US" sz="2200" b="1" dirty="0">
              <a:solidFill>
                <a:srgbClr val="000000"/>
              </a:solidFill>
              <a:latin typeface="+mn-lt"/>
              <a:cs typeface="+mn-cs"/>
            </a:endParaRPr>
          </a:p>
          <a:p>
            <a:pPr>
              <a:defRPr/>
            </a:pPr>
            <a:endParaRPr lang="en-US" sz="2200" b="1" dirty="0">
              <a:solidFill>
                <a:srgbClr val="000000"/>
              </a:solidFill>
              <a:latin typeface="+mn-lt"/>
              <a:cs typeface="+mn-cs"/>
            </a:endParaRPr>
          </a:p>
          <a:p>
            <a:pPr>
              <a:defRPr/>
            </a:pPr>
            <a:endParaRPr lang="en-US" sz="2200" b="1" dirty="0">
              <a:solidFill>
                <a:srgbClr val="000000"/>
              </a:solidFill>
              <a:latin typeface="+mn-lt"/>
              <a:cs typeface="+mn-cs"/>
            </a:endParaRPr>
          </a:p>
          <a:p>
            <a:pPr>
              <a:defRPr/>
            </a:pPr>
            <a:r>
              <a:rPr lang="en-US" sz="1400" b="1" i="1" dirty="0">
                <a:solidFill>
                  <a:srgbClr val="0066FF"/>
                </a:solidFill>
                <a:latin typeface="+mn-lt"/>
                <a:cs typeface="+mn-cs"/>
              </a:rPr>
              <a:t>Image from STEREO mission</a:t>
            </a:r>
          </a:p>
        </p:txBody>
      </p:sp>
      <p:sp>
        <p:nvSpPr>
          <p:cNvPr id="5" name="Text Box 5"/>
          <p:cNvSpPr txBox="1">
            <a:spLocks noChangeArrowheads="1"/>
          </p:cNvSpPr>
          <p:nvPr/>
        </p:nvSpPr>
        <p:spPr bwMode="auto">
          <a:xfrm>
            <a:off x="152400" y="76200"/>
            <a:ext cx="8839200" cy="914400"/>
          </a:xfrm>
          <a:prstGeom prst="rect">
            <a:avLst/>
          </a:prstGeom>
          <a:noFill/>
          <a:ln w="9525">
            <a:noFill/>
            <a:miter lim="800000"/>
            <a:headEnd/>
            <a:tailEnd/>
          </a:ln>
          <a:effectLst/>
        </p:spPr>
        <p:txBody>
          <a:bodyPr>
            <a:spAutoFit/>
          </a:bodyPr>
          <a:lstStyle/>
          <a:p>
            <a:pPr algn="ctr">
              <a:spcBef>
                <a:spcPct val="50000"/>
              </a:spcBef>
              <a:defRPr/>
            </a:pPr>
            <a:r>
              <a:rPr lang="en-US" sz="5400" b="1" dirty="0">
                <a:solidFill>
                  <a:srgbClr val="AD1F1F"/>
                </a:solidFill>
                <a:effectLst>
                  <a:outerShdw blurRad="38100" dist="38100" dir="2700000" algn="tl">
                    <a:srgbClr val="000000"/>
                  </a:outerShdw>
                </a:effectLst>
                <a:latin typeface="+mj-lt"/>
                <a:cs typeface="+mn-cs"/>
              </a:rPr>
              <a:t>The Sun’s Layers</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52400" y="76200"/>
            <a:ext cx="8839200" cy="914400"/>
          </a:xfrm>
          <a:prstGeom prst="rect">
            <a:avLst/>
          </a:prstGeom>
          <a:noFill/>
          <a:ln w="9525">
            <a:noFill/>
            <a:miter lim="800000"/>
            <a:headEnd/>
            <a:tailEnd/>
          </a:ln>
          <a:effectLst/>
        </p:spPr>
        <p:txBody>
          <a:bodyPr>
            <a:spAutoFit/>
          </a:bodyPr>
          <a:lstStyle/>
          <a:p>
            <a:pPr algn="ctr">
              <a:spcBef>
                <a:spcPct val="50000"/>
              </a:spcBef>
              <a:defRPr/>
            </a:pPr>
            <a:r>
              <a:rPr lang="en-US" sz="5400" b="1" dirty="0">
                <a:solidFill>
                  <a:srgbClr val="AD1F1F"/>
                </a:solidFill>
                <a:effectLst>
                  <a:outerShdw blurRad="38100" dist="38100" dir="2700000" algn="tl">
                    <a:srgbClr val="000000"/>
                  </a:outerShdw>
                </a:effectLst>
                <a:latin typeface="+mj-lt"/>
                <a:cs typeface="+mn-cs"/>
              </a:rPr>
              <a:t>The Sun’s Layers</a:t>
            </a:r>
          </a:p>
        </p:txBody>
      </p:sp>
      <p:pic>
        <p:nvPicPr>
          <p:cNvPr id="6" name="Picture 5" descr="MultiwavelengthSu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066800"/>
            <a:ext cx="5791200" cy="5791200"/>
          </a:xfrm>
          <a:prstGeom prst="rect">
            <a:avLst/>
          </a:prstGeom>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4" name="Picture 4" descr="gal_00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14400"/>
            <a:ext cx="3657600" cy="2921000"/>
          </a:xfrm>
          <a:prstGeom prst="rect">
            <a:avLst/>
          </a:prstGeom>
          <a:noFill/>
        </p:spPr>
      </p:pic>
      <p:pic>
        <p:nvPicPr>
          <p:cNvPr id="189445" name="Picture 5" descr="T01-C3w[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922713"/>
            <a:ext cx="3886200" cy="2828925"/>
          </a:xfrm>
          <a:prstGeom prst="rect">
            <a:avLst/>
          </a:prstGeom>
          <a:noFill/>
        </p:spPr>
      </p:pic>
      <p:sp>
        <p:nvSpPr>
          <p:cNvPr id="189446" name="Text Box 6"/>
          <p:cNvSpPr txBox="1">
            <a:spLocks noChangeArrowheads="1"/>
          </p:cNvSpPr>
          <p:nvPr/>
        </p:nvSpPr>
        <p:spPr bwMode="auto">
          <a:xfrm>
            <a:off x="152400" y="76200"/>
            <a:ext cx="8915400" cy="830997"/>
          </a:xfrm>
          <a:prstGeom prst="rect">
            <a:avLst/>
          </a:prstGeom>
          <a:noFill/>
          <a:ln w="9525">
            <a:noFill/>
            <a:miter lim="800000"/>
            <a:headEnd/>
            <a:tailEnd/>
          </a:ln>
          <a:effectLst/>
        </p:spPr>
        <p:txBody>
          <a:bodyPr>
            <a:spAutoFit/>
          </a:bodyPr>
          <a:lstStyle/>
          <a:p>
            <a:pPr algn="ctr">
              <a:spcBef>
                <a:spcPct val="50000"/>
              </a:spcBef>
            </a:pPr>
            <a:r>
              <a:rPr lang="en-US" sz="4800" b="1" dirty="0">
                <a:solidFill>
                  <a:srgbClr val="C00000"/>
                </a:solidFill>
                <a:effectLst>
                  <a:outerShdw blurRad="38100" dist="38100" dir="2700000" algn="tl">
                    <a:srgbClr val="C0C0C0"/>
                  </a:outerShdw>
                </a:effectLst>
                <a:cs typeface="Arial" pitchFamily="34" charset="0"/>
              </a:rPr>
              <a:t>The Different Parts of the Sun</a:t>
            </a:r>
          </a:p>
        </p:txBody>
      </p:sp>
      <p:sp>
        <p:nvSpPr>
          <p:cNvPr id="189447" name="Text Box 7"/>
          <p:cNvSpPr txBox="1">
            <a:spLocks noChangeArrowheads="1"/>
          </p:cNvSpPr>
          <p:nvPr/>
        </p:nvSpPr>
        <p:spPr bwMode="auto">
          <a:xfrm>
            <a:off x="4191000" y="1066800"/>
            <a:ext cx="4800600" cy="1785104"/>
          </a:xfrm>
          <a:prstGeom prst="rect">
            <a:avLst/>
          </a:prstGeom>
          <a:noFill/>
          <a:ln w="9525">
            <a:noFill/>
            <a:miter lim="800000"/>
            <a:headEnd/>
            <a:tailEnd/>
          </a:ln>
          <a:effectLst/>
        </p:spPr>
        <p:txBody>
          <a:bodyPr>
            <a:spAutoFit/>
          </a:bodyPr>
          <a:lstStyle/>
          <a:p>
            <a:r>
              <a:rPr lang="en-US" sz="2200" dirty="0">
                <a:cs typeface="Arial" pitchFamily="34" charset="0"/>
              </a:rPr>
              <a:t>During a total eclipse of the Sun, the very bright </a:t>
            </a:r>
            <a:r>
              <a:rPr lang="en-US" sz="2200" b="1" dirty="0">
                <a:cs typeface="Arial" pitchFamily="34" charset="0"/>
              </a:rPr>
              <a:t>Photosphere</a:t>
            </a:r>
            <a:r>
              <a:rPr lang="en-US" sz="2200" dirty="0">
                <a:cs typeface="Arial" pitchFamily="34" charset="0"/>
              </a:rPr>
              <a:t> is blocked and the Sun’s outer atmosphere becomes visible (in white light). We call it the </a:t>
            </a:r>
            <a:r>
              <a:rPr lang="en-US" sz="2200" b="1" dirty="0">
                <a:cs typeface="Arial" pitchFamily="34" charset="0"/>
              </a:rPr>
              <a:t>Corona</a:t>
            </a:r>
            <a:endParaRPr lang="en-US" sz="1400" dirty="0">
              <a:cs typeface="Arial" pitchFamily="34" charset="0"/>
            </a:endParaRPr>
          </a:p>
        </p:txBody>
      </p:sp>
      <p:sp>
        <p:nvSpPr>
          <p:cNvPr id="189448" name="Text Box 8"/>
          <p:cNvSpPr txBox="1">
            <a:spLocks noChangeArrowheads="1"/>
          </p:cNvSpPr>
          <p:nvPr/>
        </p:nvSpPr>
        <p:spPr bwMode="auto">
          <a:xfrm>
            <a:off x="4267200" y="3595687"/>
            <a:ext cx="4648200" cy="3139321"/>
          </a:xfrm>
          <a:prstGeom prst="rect">
            <a:avLst/>
          </a:prstGeom>
          <a:noFill/>
          <a:ln w="9525">
            <a:noFill/>
            <a:miter lim="800000"/>
            <a:headEnd/>
            <a:tailEnd/>
          </a:ln>
          <a:effectLst/>
        </p:spPr>
        <p:txBody>
          <a:bodyPr>
            <a:spAutoFit/>
          </a:bodyPr>
          <a:lstStyle/>
          <a:p>
            <a:r>
              <a:rPr lang="en-US" sz="2200">
                <a:cs typeface="Arial" pitchFamily="34" charset="0"/>
              </a:rPr>
              <a:t>Spacecraft, like SOHO and STEREO, place a disk in front of their cameras to create an eclipse. They are then able to take images with a larger view of the Sun’s </a:t>
            </a:r>
            <a:r>
              <a:rPr lang="en-US" sz="2200" b="1">
                <a:cs typeface="Arial" pitchFamily="34" charset="0"/>
              </a:rPr>
              <a:t>Corona</a:t>
            </a:r>
          </a:p>
          <a:p>
            <a:endParaRPr lang="en-US" sz="2200" b="1">
              <a:cs typeface="Arial" pitchFamily="34" charset="0"/>
            </a:endParaRPr>
          </a:p>
          <a:p>
            <a:r>
              <a:rPr lang="en-US" sz="2200">
                <a:cs typeface="Arial" pitchFamily="34" charset="0"/>
              </a:rPr>
              <a:t>It extends far out into the Solar System, in fact we </a:t>
            </a:r>
            <a:r>
              <a:rPr lang="en-US" sz="2200" i="1">
                <a:cs typeface="Arial" pitchFamily="34" charset="0"/>
              </a:rPr>
              <a:t>live</a:t>
            </a:r>
            <a:r>
              <a:rPr lang="en-US" sz="2200">
                <a:cs typeface="Arial" pitchFamily="34" charset="0"/>
              </a:rPr>
              <a:t> in it!</a:t>
            </a:r>
            <a:endParaRPr lang="en-US" sz="140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445"/>
                                        </p:tgtEl>
                                        <p:attrNameLst>
                                          <p:attrName>style.visibility</p:attrName>
                                        </p:attrNameLst>
                                      </p:cBhvr>
                                      <p:to>
                                        <p:strVal val="visible"/>
                                      </p:to>
                                    </p:set>
                                    <p:animEffect transition="in" filter="fade">
                                      <p:cBhvr>
                                        <p:cTn id="7" dur="2000"/>
                                        <p:tgtEl>
                                          <p:spTgt spid="1894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9448"/>
                                        </p:tgtEl>
                                        <p:attrNameLst>
                                          <p:attrName>style.visibility</p:attrName>
                                        </p:attrNameLst>
                                      </p:cBhvr>
                                      <p:to>
                                        <p:strVal val="visible"/>
                                      </p:to>
                                    </p:set>
                                    <p:animEffect transition="in" filter="fade">
                                      <p:cBhvr>
                                        <p:cTn id="10" dur="2000"/>
                                        <p:tgtEl>
                                          <p:spTgt spid="189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152400" y="76200"/>
            <a:ext cx="883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900" b="1">
                <a:solidFill>
                  <a:srgbClr val="0066FF"/>
                </a:solidFill>
                <a:effectLst>
                  <a:outerShdw blurRad="38100" dist="38100" dir="2700000" algn="tl">
                    <a:srgbClr val="C0C0C0"/>
                  </a:outerShdw>
                </a:effectLst>
                <a:latin typeface="Arial Black" pitchFamily="34" charset="0"/>
              </a:rPr>
              <a:t>Energy</a:t>
            </a:r>
          </a:p>
        </p:txBody>
      </p:sp>
      <p:sp>
        <p:nvSpPr>
          <p:cNvPr id="20485" name="Text Box 5"/>
          <p:cNvSpPr txBox="1">
            <a:spLocks noChangeArrowheads="1"/>
          </p:cNvSpPr>
          <p:nvPr/>
        </p:nvSpPr>
        <p:spPr bwMode="auto">
          <a:xfrm>
            <a:off x="228600" y="914400"/>
            <a:ext cx="83820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974725" indent="-457200" eaLnBrk="0" hangingPunct="0">
              <a:defRPr sz="2400">
                <a:solidFill>
                  <a:schemeClr val="tx1"/>
                </a:solidFill>
                <a:latin typeface="Times New Roman" pitchFamily="18" charset="0"/>
              </a:defRPr>
            </a:lvl2pPr>
            <a:lvl3pPr marL="1546225" indent="-457200" eaLnBrk="0" hangingPunct="0">
              <a:defRPr sz="2400">
                <a:solidFill>
                  <a:schemeClr val="tx1"/>
                </a:solidFill>
                <a:latin typeface="Times New Roman" pitchFamily="18" charset="0"/>
              </a:defRPr>
            </a:lvl3pPr>
            <a:lvl4pPr marL="2117725" indent="-457200" eaLnBrk="0" hangingPunct="0">
              <a:defRPr sz="2400">
                <a:solidFill>
                  <a:schemeClr val="tx1"/>
                </a:solidFill>
                <a:latin typeface="Times New Roman" pitchFamily="18" charset="0"/>
              </a:defRPr>
            </a:lvl4pPr>
            <a:lvl5pPr marL="2689225" indent="-457200" eaLnBrk="0" hangingPunct="0">
              <a:defRPr sz="2400">
                <a:solidFill>
                  <a:schemeClr val="tx1"/>
                </a:solidFill>
                <a:latin typeface="Times New Roman" pitchFamily="18" charset="0"/>
              </a:defRPr>
            </a:lvl5pPr>
            <a:lvl6pPr marL="3146425" indent="-457200" eaLnBrk="0" fontAlgn="base" hangingPunct="0">
              <a:spcBef>
                <a:spcPct val="0"/>
              </a:spcBef>
              <a:spcAft>
                <a:spcPct val="0"/>
              </a:spcAft>
              <a:defRPr sz="2400">
                <a:solidFill>
                  <a:schemeClr val="tx1"/>
                </a:solidFill>
                <a:latin typeface="Times New Roman" pitchFamily="18" charset="0"/>
              </a:defRPr>
            </a:lvl6pPr>
            <a:lvl7pPr marL="3603625" indent="-457200" eaLnBrk="0" fontAlgn="base" hangingPunct="0">
              <a:spcBef>
                <a:spcPct val="0"/>
              </a:spcBef>
              <a:spcAft>
                <a:spcPct val="0"/>
              </a:spcAft>
              <a:defRPr sz="2400">
                <a:solidFill>
                  <a:schemeClr val="tx1"/>
                </a:solidFill>
                <a:latin typeface="Times New Roman" pitchFamily="18" charset="0"/>
              </a:defRPr>
            </a:lvl7pPr>
            <a:lvl8pPr marL="4060825" indent="-457200" eaLnBrk="0" fontAlgn="base" hangingPunct="0">
              <a:spcBef>
                <a:spcPct val="0"/>
              </a:spcBef>
              <a:spcAft>
                <a:spcPct val="0"/>
              </a:spcAft>
              <a:defRPr sz="2400">
                <a:solidFill>
                  <a:schemeClr val="tx1"/>
                </a:solidFill>
                <a:latin typeface="Times New Roman" pitchFamily="18" charset="0"/>
              </a:defRPr>
            </a:lvl8pPr>
            <a:lvl9pPr marL="4518025"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800">
                <a:solidFill>
                  <a:srgbClr val="0066FF"/>
                </a:solidFill>
                <a:latin typeface="Arial" charset="0"/>
              </a:rPr>
              <a:t>Energy is a quantity that describes how much force an object has experienced over a distance or can potentially experience in a given situation.</a:t>
            </a:r>
          </a:p>
          <a:p>
            <a:pPr eaLnBrk="1" hangingPunct="1">
              <a:spcBef>
                <a:spcPct val="50000"/>
              </a:spcBef>
            </a:pPr>
            <a:r>
              <a:rPr lang="en-US" altLang="en-US" sz="1800">
                <a:solidFill>
                  <a:srgbClr val="0066FF"/>
                </a:solidFill>
                <a:latin typeface="Arial" charset="0"/>
              </a:rPr>
              <a:t>Energy can be transferred from one object to another, or transform from one form to another. It can neither be created nor destroyed. </a:t>
            </a:r>
          </a:p>
        </p:txBody>
      </p:sp>
      <p:sp>
        <p:nvSpPr>
          <p:cNvPr id="20487" name="Text Box 7"/>
          <p:cNvSpPr txBox="1">
            <a:spLocks noChangeArrowheads="1"/>
          </p:cNvSpPr>
          <p:nvPr/>
        </p:nvSpPr>
        <p:spPr bwMode="auto">
          <a:xfrm>
            <a:off x="228600" y="5699125"/>
            <a:ext cx="8382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974725" indent="-457200" eaLnBrk="0" hangingPunct="0">
              <a:defRPr sz="2400">
                <a:solidFill>
                  <a:schemeClr val="tx1"/>
                </a:solidFill>
                <a:latin typeface="Times New Roman" pitchFamily="18" charset="0"/>
              </a:defRPr>
            </a:lvl2pPr>
            <a:lvl3pPr marL="1546225" indent="-457200" eaLnBrk="0" hangingPunct="0">
              <a:defRPr sz="2400">
                <a:solidFill>
                  <a:schemeClr val="tx1"/>
                </a:solidFill>
                <a:latin typeface="Times New Roman" pitchFamily="18" charset="0"/>
              </a:defRPr>
            </a:lvl3pPr>
            <a:lvl4pPr marL="2117725" indent="-457200" eaLnBrk="0" hangingPunct="0">
              <a:defRPr sz="2400">
                <a:solidFill>
                  <a:schemeClr val="tx1"/>
                </a:solidFill>
                <a:latin typeface="Times New Roman" pitchFamily="18" charset="0"/>
              </a:defRPr>
            </a:lvl4pPr>
            <a:lvl5pPr marL="2689225" indent="-457200" eaLnBrk="0" hangingPunct="0">
              <a:defRPr sz="2400">
                <a:solidFill>
                  <a:schemeClr val="tx1"/>
                </a:solidFill>
                <a:latin typeface="Times New Roman" pitchFamily="18" charset="0"/>
              </a:defRPr>
            </a:lvl5pPr>
            <a:lvl6pPr marL="3146425" indent="-457200" eaLnBrk="0" fontAlgn="base" hangingPunct="0">
              <a:spcBef>
                <a:spcPct val="0"/>
              </a:spcBef>
              <a:spcAft>
                <a:spcPct val="0"/>
              </a:spcAft>
              <a:defRPr sz="2400">
                <a:solidFill>
                  <a:schemeClr val="tx1"/>
                </a:solidFill>
                <a:latin typeface="Times New Roman" pitchFamily="18" charset="0"/>
              </a:defRPr>
            </a:lvl6pPr>
            <a:lvl7pPr marL="3603625" indent="-457200" eaLnBrk="0" fontAlgn="base" hangingPunct="0">
              <a:spcBef>
                <a:spcPct val="0"/>
              </a:spcBef>
              <a:spcAft>
                <a:spcPct val="0"/>
              </a:spcAft>
              <a:defRPr sz="2400">
                <a:solidFill>
                  <a:schemeClr val="tx1"/>
                </a:solidFill>
                <a:latin typeface="Times New Roman" pitchFamily="18" charset="0"/>
              </a:defRPr>
            </a:lvl7pPr>
            <a:lvl8pPr marL="4060825" indent="-457200" eaLnBrk="0" fontAlgn="base" hangingPunct="0">
              <a:spcBef>
                <a:spcPct val="0"/>
              </a:spcBef>
              <a:spcAft>
                <a:spcPct val="0"/>
              </a:spcAft>
              <a:defRPr sz="2400">
                <a:solidFill>
                  <a:schemeClr val="tx1"/>
                </a:solidFill>
                <a:latin typeface="Times New Roman" pitchFamily="18" charset="0"/>
              </a:defRPr>
            </a:lvl8pPr>
            <a:lvl9pPr marL="4518025"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000">
                <a:solidFill>
                  <a:srgbClr val="0066FF"/>
                </a:solidFill>
                <a:latin typeface="Arial" charset="0"/>
              </a:rPr>
              <a:t>Kinetic Energy: energy that an object has because of it’s motion</a:t>
            </a:r>
          </a:p>
          <a:p>
            <a:pPr eaLnBrk="1" hangingPunct="1">
              <a:spcBef>
                <a:spcPct val="50000"/>
              </a:spcBef>
            </a:pPr>
            <a:r>
              <a:rPr lang="en-US" altLang="en-US" sz="2000">
                <a:solidFill>
                  <a:srgbClr val="0066FF"/>
                </a:solidFill>
                <a:latin typeface="Arial" charset="0"/>
              </a:rPr>
              <a:t>Potential Energy: energy that an object has because of it’s position</a:t>
            </a:r>
          </a:p>
        </p:txBody>
      </p:sp>
      <p:pic>
        <p:nvPicPr>
          <p:cNvPr id="20489" name="Picture 9" descr="energy_bud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4267200" cy="3187700"/>
          </a:xfrm>
          <a:prstGeom prst="rect">
            <a:avLst/>
          </a:prstGeom>
          <a:noFill/>
          <a:extLst>
            <a:ext uri="{909E8E84-426E-40DD-AFC4-6F175D3DCCD1}">
              <a14:hiddenFill xmlns:a14="http://schemas.microsoft.com/office/drawing/2010/main">
                <a:solidFill>
                  <a:srgbClr val="FFFFFF"/>
                </a:solidFill>
              </a14:hiddenFill>
            </a:ext>
          </a:extLst>
        </p:spPr>
      </p:pic>
      <p:pic>
        <p:nvPicPr>
          <p:cNvPr id="20491" name="Picture 11" descr="wind_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90800"/>
            <a:ext cx="1981200" cy="1311275"/>
          </a:xfrm>
          <a:prstGeom prst="rect">
            <a:avLst/>
          </a:prstGeom>
          <a:noFill/>
          <a:extLst>
            <a:ext uri="{909E8E84-426E-40DD-AFC4-6F175D3DCCD1}">
              <a14:hiddenFill xmlns:a14="http://schemas.microsoft.com/office/drawing/2010/main">
                <a:solidFill>
                  <a:srgbClr val="FFFFFF"/>
                </a:solidFill>
              </a14:hiddenFill>
            </a:ext>
          </a:extLst>
        </p:spPr>
      </p:pic>
      <p:pic>
        <p:nvPicPr>
          <p:cNvPr id="20493" name="Picture 13" descr="Coal%20%20Stac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2590800"/>
            <a:ext cx="1981200" cy="1320800"/>
          </a:xfrm>
          <a:prstGeom prst="rect">
            <a:avLst/>
          </a:prstGeom>
          <a:noFill/>
          <a:extLst>
            <a:ext uri="{909E8E84-426E-40DD-AFC4-6F175D3DCCD1}">
              <a14:hiddenFill xmlns:a14="http://schemas.microsoft.com/office/drawing/2010/main">
                <a:solidFill>
                  <a:srgbClr val="FFFFFF"/>
                </a:solidFill>
              </a14:hiddenFill>
            </a:ext>
          </a:extLst>
        </p:spPr>
      </p:pic>
      <p:pic>
        <p:nvPicPr>
          <p:cNvPr id="20495" name="Picture 15" descr="r128634_5927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198938"/>
            <a:ext cx="1981200" cy="1363662"/>
          </a:xfrm>
          <a:prstGeom prst="rect">
            <a:avLst/>
          </a:prstGeom>
          <a:noFill/>
          <a:extLst>
            <a:ext uri="{909E8E84-426E-40DD-AFC4-6F175D3DCCD1}">
              <a14:hiddenFill xmlns:a14="http://schemas.microsoft.com/office/drawing/2010/main">
                <a:solidFill>
                  <a:srgbClr val="FFFFFF"/>
                </a:solidFill>
              </a14:hiddenFill>
            </a:ext>
          </a:extLst>
        </p:spPr>
      </p:pic>
      <p:pic>
        <p:nvPicPr>
          <p:cNvPr id="20497" name="Picture 17" descr="r139061_47607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4267200"/>
            <a:ext cx="198120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94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76200" y="76200"/>
            <a:ext cx="89154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solidFill>
                  <a:srgbClr val="AD1F1F"/>
                </a:solidFill>
                <a:effectLst>
                  <a:outerShdw blurRad="38100" dist="38100" dir="2700000" algn="tl">
                    <a:srgbClr val="000000"/>
                  </a:outerShdw>
                </a:effectLst>
              </a:rPr>
              <a:t>Hydrostatic Equilibrium</a:t>
            </a:r>
            <a:endParaRPr lang="en-US" sz="5400" b="1" dirty="0">
              <a:solidFill>
                <a:srgbClr val="AD1F1F"/>
              </a:solidFill>
              <a:effectLst>
                <a:outerShdw blurRad="38100" dist="38100" dir="2700000" algn="tl">
                  <a:srgbClr val="000000"/>
                </a:outerShdw>
              </a:effectLst>
              <a:cs typeface="+mn-cs"/>
            </a:endParaRPr>
          </a:p>
        </p:txBody>
      </p:sp>
      <p:sp>
        <p:nvSpPr>
          <p:cNvPr id="12" name="Text Box 3"/>
          <p:cNvSpPr txBox="1">
            <a:spLocks noChangeArrowheads="1"/>
          </p:cNvSpPr>
          <p:nvPr/>
        </p:nvSpPr>
        <p:spPr bwMode="auto">
          <a:xfrm>
            <a:off x="228600" y="1752600"/>
            <a:ext cx="4724400" cy="3693319"/>
          </a:xfrm>
          <a:prstGeom prst="rect">
            <a:avLst/>
          </a:prstGeom>
          <a:noFill/>
          <a:ln w="9525">
            <a:noFill/>
            <a:miter lim="800000"/>
            <a:headEnd/>
            <a:tailEnd/>
          </a:ln>
        </p:spPr>
        <p:txBody>
          <a:bodyPr wrap="square">
            <a:spAutoFit/>
          </a:bodyPr>
          <a:lstStyle/>
          <a:p>
            <a:pPr>
              <a:defRPr/>
            </a:pPr>
            <a:r>
              <a:rPr lang="en-US" dirty="0" smtClean="0">
                <a:solidFill>
                  <a:srgbClr val="000000"/>
                </a:solidFill>
                <a:latin typeface="+mn-lt"/>
              </a:rPr>
              <a:t>There is no evidence that the Sun has changed its size, temperature, or luminosity in billions of years. </a:t>
            </a:r>
          </a:p>
          <a:p>
            <a:pPr>
              <a:defRPr/>
            </a:pPr>
            <a:endParaRPr lang="en-US" dirty="0">
              <a:solidFill>
                <a:srgbClr val="000000"/>
              </a:solidFill>
              <a:latin typeface="+mn-lt"/>
            </a:endParaRPr>
          </a:p>
          <a:p>
            <a:pPr>
              <a:defRPr/>
            </a:pPr>
            <a:r>
              <a:rPr lang="en-US" dirty="0" smtClean="0">
                <a:solidFill>
                  <a:srgbClr val="000000"/>
                </a:solidFill>
                <a:latin typeface="+mn-lt"/>
              </a:rPr>
              <a:t>We therefore conclude that it is in a state of equilibrium.</a:t>
            </a:r>
          </a:p>
          <a:p>
            <a:pPr>
              <a:defRPr/>
            </a:pPr>
            <a:endParaRPr lang="en-US" dirty="0">
              <a:solidFill>
                <a:srgbClr val="000000"/>
              </a:solidFill>
              <a:latin typeface="+mn-lt"/>
            </a:endParaRPr>
          </a:p>
          <a:p>
            <a:pPr>
              <a:defRPr/>
            </a:pPr>
            <a:r>
              <a:rPr lang="en-US" dirty="0" smtClean="0">
                <a:solidFill>
                  <a:srgbClr val="000000"/>
                </a:solidFill>
                <a:latin typeface="+mn-lt"/>
              </a:rPr>
              <a:t>The forces acting on it are:</a:t>
            </a:r>
          </a:p>
          <a:p>
            <a:pPr marL="285750" indent="-285750">
              <a:buFont typeface="Arial" panose="020B0604020202020204" pitchFamily="34" charset="0"/>
              <a:buChar char="•"/>
              <a:defRPr/>
            </a:pPr>
            <a:r>
              <a:rPr lang="en-US" dirty="0" smtClean="0">
                <a:solidFill>
                  <a:srgbClr val="000000"/>
                </a:solidFill>
                <a:latin typeface="+mn-lt"/>
              </a:rPr>
              <a:t>Gravity from its mass</a:t>
            </a:r>
          </a:p>
          <a:p>
            <a:pPr marL="285750" indent="-285750">
              <a:buFont typeface="Arial" panose="020B0604020202020204" pitchFamily="34" charset="0"/>
              <a:buChar char="•"/>
              <a:defRPr/>
            </a:pPr>
            <a:r>
              <a:rPr lang="en-US" dirty="0" smtClean="0">
                <a:solidFill>
                  <a:srgbClr val="000000"/>
                </a:solidFill>
                <a:latin typeface="+mn-lt"/>
              </a:rPr>
              <a:t>Pressure from its temperature</a:t>
            </a:r>
          </a:p>
          <a:p>
            <a:pPr marL="285750" indent="-285750">
              <a:buFont typeface="Arial" panose="020B0604020202020204" pitchFamily="34" charset="0"/>
              <a:buChar char="•"/>
              <a:defRPr/>
            </a:pPr>
            <a:endParaRPr lang="en-US" dirty="0">
              <a:solidFill>
                <a:srgbClr val="000000"/>
              </a:solidFill>
              <a:latin typeface="+mn-lt"/>
            </a:endParaRPr>
          </a:p>
          <a:p>
            <a:pPr>
              <a:defRPr/>
            </a:pPr>
            <a:r>
              <a:rPr lang="en-US" dirty="0" smtClean="0">
                <a:solidFill>
                  <a:srgbClr val="000000"/>
                </a:solidFill>
                <a:latin typeface="+mn-lt"/>
              </a:rPr>
              <a:t>These forces must be in balance to create equilibrium. </a:t>
            </a:r>
            <a:endParaRPr lang="en-US" dirty="0">
              <a:solidFill>
                <a:srgbClr val="000000"/>
              </a:solidFill>
              <a:latin typeface="+mn-lt"/>
            </a:endParaRPr>
          </a:p>
        </p:txBody>
      </p:sp>
      <p:pic>
        <p:nvPicPr>
          <p:cNvPr id="2050" name="Picture 2" descr="http://cse.ssl.berkeley.edu/bmendez/ay10/2002/notes/pics/bt2lf1402_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00200"/>
            <a:ext cx="3829050"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981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76200" y="76200"/>
            <a:ext cx="89154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solidFill>
                  <a:srgbClr val="AD1F1F"/>
                </a:solidFill>
                <a:effectLst>
                  <a:outerShdw blurRad="38100" dist="38100" dir="2700000" algn="tl">
                    <a:srgbClr val="000000"/>
                  </a:outerShdw>
                </a:effectLst>
                <a:cs typeface="+mn-cs"/>
              </a:rPr>
              <a:t>Internal Structure</a:t>
            </a:r>
            <a:endParaRPr lang="en-US" sz="5400" b="1" dirty="0">
              <a:solidFill>
                <a:srgbClr val="AD1F1F"/>
              </a:solidFill>
              <a:effectLst>
                <a:outerShdw blurRad="38100" dist="38100" dir="2700000" algn="tl">
                  <a:srgbClr val="000000"/>
                </a:outerShdw>
              </a:effectLst>
              <a:cs typeface="+mn-cs"/>
            </a:endParaRPr>
          </a:p>
        </p:txBody>
      </p:sp>
      <p:sp>
        <p:nvSpPr>
          <p:cNvPr id="12" name="Text Box 3"/>
          <p:cNvSpPr txBox="1">
            <a:spLocks noChangeArrowheads="1"/>
          </p:cNvSpPr>
          <p:nvPr/>
        </p:nvSpPr>
        <p:spPr bwMode="auto">
          <a:xfrm>
            <a:off x="228600" y="2049482"/>
            <a:ext cx="4170178" cy="3693319"/>
          </a:xfrm>
          <a:prstGeom prst="rect">
            <a:avLst/>
          </a:prstGeom>
          <a:noFill/>
          <a:ln w="9525">
            <a:noFill/>
            <a:miter lim="800000"/>
            <a:headEnd/>
            <a:tailEnd/>
          </a:ln>
        </p:spPr>
        <p:txBody>
          <a:bodyPr wrap="square">
            <a:spAutoFit/>
          </a:bodyPr>
          <a:lstStyle/>
          <a:p>
            <a:pPr>
              <a:defRPr/>
            </a:pPr>
            <a:r>
              <a:rPr lang="en-US" dirty="0">
                <a:solidFill>
                  <a:srgbClr val="000000"/>
                </a:solidFill>
                <a:latin typeface="+mn-lt"/>
              </a:rPr>
              <a:t>U</a:t>
            </a:r>
            <a:r>
              <a:rPr lang="en-US" dirty="0" smtClean="0">
                <a:solidFill>
                  <a:srgbClr val="000000"/>
                </a:solidFill>
                <a:latin typeface="+mn-lt"/>
              </a:rPr>
              <a:t>se the Doppler Effect to measure motions on the surface.</a:t>
            </a:r>
          </a:p>
          <a:p>
            <a:pPr>
              <a:defRPr/>
            </a:pPr>
            <a:endParaRPr lang="en-US" dirty="0">
              <a:solidFill>
                <a:srgbClr val="000000"/>
              </a:solidFill>
              <a:latin typeface="+mn-lt"/>
            </a:endParaRPr>
          </a:p>
          <a:p>
            <a:pPr>
              <a:defRPr/>
            </a:pPr>
            <a:r>
              <a:rPr lang="en-US" dirty="0" smtClean="0">
                <a:solidFill>
                  <a:srgbClr val="000000"/>
                </a:solidFill>
                <a:latin typeface="+mn-lt"/>
              </a:rPr>
              <a:t>Seismic (acoustic) waves can be mapped out by their appearance on the surface. Just like seismology on Earth.</a:t>
            </a:r>
          </a:p>
          <a:p>
            <a:pPr>
              <a:defRPr/>
            </a:pPr>
            <a:endParaRPr lang="en-US" dirty="0">
              <a:solidFill>
                <a:srgbClr val="000000"/>
              </a:solidFill>
              <a:latin typeface="+mn-lt"/>
            </a:endParaRPr>
          </a:p>
          <a:p>
            <a:pPr>
              <a:defRPr/>
            </a:pPr>
            <a:r>
              <a:rPr lang="en-US" dirty="0" smtClean="0">
                <a:solidFill>
                  <a:srgbClr val="000000"/>
                </a:solidFill>
                <a:latin typeface="+mn-lt"/>
              </a:rPr>
              <a:t>Helioseismology reveals changes in density and pressure at different depths inside the Sun.</a:t>
            </a:r>
          </a:p>
          <a:p>
            <a:pPr>
              <a:defRPr/>
            </a:pPr>
            <a:endParaRPr lang="en-US" dirty="0">
              <a:solidFill>
                <a:srgbClr val="000000"/>
              </a:solidFill>
              <a:latin typeface="+mn-lt"/>
            </a:endParaRPr>
          </a:p>
          <a:p>
            <a:pPr>
              <a:defRPr/>
            </a:pPr>
            <a:r>
              <a:rPr lang="en-US" dirty="0" smtClean="0">
                <a:solidFill>
                  <a:srgbClr val="000000"/>
                </a:solidFill>
                <a:latin typeface="+mn-lt"/>
              </a:rPr>
              <a:t> </a:t>
            </a:r>
            <a:endParaRPr lang="en-US" dirty="0">
              <a:solidFill>
                <a:srgbClr val="000000"/>
              </a:solidFill>
              <a:latin typeface="+mn-lt"/>
            </a:endParaRPr>
          </a:p>
        </p:txBody>
      </p:sp>
      <p:pic>
        <p:nvPicPr>
          <p:cNvPr id="12290" name="Picture 2" descr="http://www.noao.edu/education/ighelio/SolarMusic/slid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778" y="2040224"/>
            <a:ext cx="4591050"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981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7" name="Picture 11" descr="Sun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00200"/>
            <a:ext cx="4570413" cy="4570413"/>
          </a:xfrm>
          <a:prstGeom prst="rect">
            <a:avLst/>
          </a:prstGeom>
          <a:noFill/>
        </p:spPr>
      </p:pic>
      <p:sp>
        <p:nvSpPr>
          <p:cNvPr id="147460" name="Text Box 4"/>
          <p:cNvSpPr txBox="1">
            <a:spLocks noChangeArrowheads="1"/>
          </p:cNvSpPr>
          <p:nvPr/>
        </p:nvSpPr>
        <p:spPr bwMode="auto">
          <a:xfrm>
            <a:off x="152400" y="76200"/>
            <a:ext cx="8915400" cy="830997"/>
          </a:xfrm>
          <a:prstGeom prst="rect">
            <a:avLst/>
          </a:prstGeom>
          <a:noFill/>
          <a:ln w="9525">
            <a:noFill/>
            <a:miter lim="800000"/>
            <a:headEnd/>
            <a:tailEnd/>
          </a:ln>
          <a:effectLst/>
        </p:spPr>
        <p:txBody>
          <a:bodyPr wrap="square">
            <a:spAutoFit/>
          </a:bodyPr>
          <a:lstStyle/>
          <a:p>
            <a:pPr algn="ctr">
              <a:spcBef>
                <a:spcPct val="50000"/>
              </a:spcBef>
            </a:pPr>
            <a:r>
              <a:rPr lang="en-US" sz="4800" b="1" dirty="0">
                <a:solidFill>
                  <a:srgbClr val="C00000"/>
                </a:solidFill>
                <a:effectLst>
                  <a:outerShdw blurRad="38100" dist="38100" dir="2700000" algn="tl">
                    <a:srgbClr val="C0C0C0"/>
                  </a:outerShdw>
                </a:effectLst>
                <a:cs typeface="Arial" pitchFamily="34" charset="0"/>
              </a:rPr>
              <a:t>The Different Parts of the Sun</a:t>
            </a:r>
          </a:p>
        </p:txBody>
      </p:sp>
      <p:sp>
        <p:nvSpPr>
          <p:cNvPr id="147472" name="Text Box 16"/>
          <p:cNvSpPr txBox="1">
            <a:spLocks noChangeArrowheads="1"/>
          </p:cNvSpPr>
          <p:nvPr/>
        </p:nvSpPr>
        <p:spPr bwMode="auto">
          <a:xfrm>
            <a:off x="838200" y="1371600"/>
            <a:ext cx="6096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147473" name="Picture 17" descr="SunpictureFinal"/>
          <p:cNvPicPr>
            <a:picLocks noGrp="1" noChangeAspect="1" noChangeArrowheads="1"/>
          </p:cNvPicPr>
          <p:nvPr>
            <p:ph/>
          </p:nvPr>
        </p:nvPicPr>
        <p:blipFill>
          <a:blip r:embed="rId4" cstate="print">
            <a:extLst>
              <a:ext uri="{28A0092B-C50C-407E-A947-70E740481C1C}">
                <a14:useLocalDpi xmlns:a14="http://schemas.microsoft.com/office/drawing/2010/main" val="0"/>
              </a:ext>
            </a:extLst>
          </a:blip>
          <a:srcRect/>
          <a:stretch>
            <a:fillRect/>
          </a:stretch>
        </p:blipFill>
        <p:spPr>
          <a:xfrm>
            <a:off x="457200" y="3276600"/>
            <a:ext cx="457200" cy="304800"/>
          </a:xfrm>
          <a:noFill/>
          <a:ln/>
        </p:spPr>
      </p:pic>
      <p:sp>
        <p:nvSpPr>
          <p:cNvPr id="147477" name="Text Box 21"/>
          <p:cNvSpPr txBox="1">
            <a:spLocks noChangeArrowheads="1"/>
          </p:cNvSpPr>
          <p:nvPr/>
        </p:nvSpPr>
        <p:spPr bwMode="auto">
          <a:xfrm>
            <a:off x="457200" y="1143000"/>
            <a:ext cx="2286000" cy="366713"/>
          </a:xfrm>
          <a:prstGeom prst="rect">
            <a:avLst/>
          </a:prstGeom>
          <a:noFill/>
          <a:ln w="9525">
            <a:noFill/>
            <a:miter lim="800000"/>
            <a:headEnd/>
            <a:tailEnd/>
          </a:ln>
          <a:effectLst/>
        </p:spPr>
        <p:txBody>
          <a:bodyPr>
            <a:spAutoFit/>
          </a:bodyPr>
          <a:lstStyle/>
          <a:p>
            <a:pPr>
              <a:spcBef>
                <a:spcPct val="50000"/>
              </a:spcBef>
            </a:pPr>
            <a:endParaRPr lang="en-US" dirty="0"/>
          </a:p>
        </p:txBody>
      </p:sp>
      <p:pic>
        <p:nvPicPr>
          <p:cNvPr id="147484" name="Picture 28" descr="SunpictureF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2514600"/>
            <a:ext cx="762000" cy="457200"/>
          </a:xfrm>
          <a:prstGeom prst="rect">
            <a:avLst/>
          </a:prstGeom>
          <a:noFill/>
          <a:ln w="9525">
            <a:noFill/>
            <a:miter lim="800000"/>
            <a:headEnd/>
            <a:tailEnd/>
          </a:ln>
        </p:spPr>
      </p:pic>
      <p:pic>
        <p:nvPicPr>
          <p:cNvPr id="147485" name="Picture 29" descr="SunpictureFi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1981200"/>
            <a:ext cx="1219200" cy="304800"/>
          </a:xfrm>
          <a:prstGeom prst="rect">
            <a:avLst/>
          </a:prstGeom>
          <a:noFill/>
          <a:ln w="9525">
            <a:noFill/>
            <a:miter lim="800000"/>
            <a:headEnd/>
            <a:tailEnd/>
          </a:ln>
        </p:spPr>
      </p:pic>
      <p:pic>
        <p:nvPicPr>
          <p:cNvPr id="147486" name="Picture 30" descr="SunpictureFin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5105400"/>
            <a:ext cx="1066800" cy="381000"/>
          </a:xfrm>
          <a:prstGeom prst="rect">
            <a:avLst/>
          </a:prstGeom>
          <a:noFill/>
          <a:ln w="9525">
            <a:noFill/>
            <a:miter lim="800000"/>
            <a:headEnd/>
            <a:tailEnd/>
          </a:ln>
        </p:spPr>
      </p:pic>
      <p:pic>
        <p:nvPicPr>
          <p:cNvPr id="147487" name="Picture 31" descr="SunpictureFin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0" y="5715000"/>
            <a:ext cx="1219200" cy="381000"/>
          </a:xfrm>
          <a:prstGeom prst="rect">
            <a:avLst/>
          </a:prstGeom>
          <a:noFill/>
          <a:ln w="9525">
            <a:noFill/>
            <a:miter lim="800000"/>
            <a:headEnd/>
            <a:tailEnd/>
          </a:ln>
        </p:spPr>
      </p:pic>
      <p:pic>
        <p:nvPicPr>
          <p:cNvPr id="147488" name="Picture 32" descr="SunpictureFina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7200" y="5257800"/>
            <a:ext cx="684213" cy="304800"/>
          </a:xfrm>
          <a:prstGeom prst="rect">
            <a:avLst/>
          </a:prstGeom>
          <a:noFill/>
          <a:ln w="9525">
            <a:noFill/>
            <a:miter lim="800000"/>
            <a:headEnd/>
            <a:tailEnd/>
          </a:ln>
        </p:spPr>
      </p:pic>
      <p:pic>
        <p:nvPicPr>
          <p:cNvPr id="147489" name="Picture 33" descr="SunpictureFina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6200" y="1828800"/>
            <a:ext cx="914400" cy="304800"/>
          </a:xfrm>
          <a:prstGeom prst="rect">
            <a:avLst/>
          </a:prstGeom>
          <a:noFill/>
          <a:ln w="9525">
            <a:noFill/>
            <a:miter lim="800000"/>
            <a:headEnd/>
            <a:tailEnd/>
          </a:ln>
        </p:spPr>
      </p:pic>
      <p:pic>
        <p:nvPicPr>
          <p:cNvPr id="147490" name="Picture 34" descr="SunpictureFina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19600" y="4648200"/>
            <a:ext cx="457200" cy="457200"/>
          </a:xfrm>
          <a:prstGeom prst="rect">
            <a:avLst/>
          </a:prstGeom>
          <a:noFill/>
          <a:ln w="9525">
            <a:noFill/>
            <a:miter lim="800000"/>
            <a:headEnd/>
            <a:tailEnd/>
          </a:ln>
        </p:spPr>
      </p:pic>
      <p:pic>
        <p:nvPicPr>
          <p:cNvPr id="147491" name="Picture 35" descr="SunpictureFin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57400" y="5791200"/>
            <a:ext cx="990600" cy="304800"/>
          </a:xfrm>
          <a:prstGeom prst="rect">
            <a:avLst/>
          </a:prstGeom>
          <a:noFill/>
          <a:ln w="9525">
            <a:noFill/>
            <a:miter lim="800000"/>
            <a:headEnd/>
            <a:tailEnd/>
          </a:ln>
        </p:spPr>
      </p:pic>
      <p:pic>
        <p:nvPicPr>
          <p:cNvPr id="147492" name="Picture 36" descr="SunpictureFina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200" y="4495800"/>
            <a:ext cx="685800" cy="381000"/>
          </a:xfrm>
          <a:prstGeom prst="rect">
            <a:avLst/>
          </a:prstGeom>
          <a:noFill/>
          <a:ln w="9525">
            <a:noFill/>
            <a:miter lim="800000"/>
            <a:headEnd/>
            <a:tailEnd/>
          </a:ln>
        </p:spPr>
      </p:pic>
      <p:sp>
        <p:nvSpPr>
          <p:cNvPr id="147493" name="Text Box 37"/>
          <p:cNvSpPr txBox="1">
            <a:spLocks noChangeArrowheads="1"/>
          </p:cNvSpPr>
          <p:nvPr/>
        </p:nvSpPr>
        <p:spPr bwMode="auto">
          <a:xfrm>
            <a:off x="6629400" y="1143000"/>
            <a:ext cx="184150" cy="366713"/>
          </a:xfrm>
          <a:prstGeom prst="rect">
            <a:avLst/>
          </a:prstGeom>
          <a:noFill/>
          <a:ln w="9525">
            <a:noFill/>
            <a:miter lim="800000"/>
            <a:headEnd/>
            <a:tailEnd/>
          </a:ln>
          <a:effectLst/>
        </p:spPr>
        <p:txBody>
          <a:bodyPr wrap="none">
            <a:spAutoFit/>
          </a:bodyPr>
          <a:lstStyle/>
          <a:p>
            <a:endParaRPr lang="en-US"/>
          </a:p>
        </p:txBody>
      </p:sp>
      <p:sp>
        <p:nvSpPr>
          <p:cNvPr id="147494" name="Text Box 38"/>
          <p:cNvSpPr txBox="1">
            <a:spLocks noChangeArrowheads="1"/>
          </p:cNvSpPr>
          <p:nvPr/>
        </p:nvSpPr>
        <p:spPr bwMode="auto">
          <a:xfrm>
            <a:off x="5105400" y="1524000"/>
            <a:ext cx="2362200" cy="685800"/>
          </a:xfrm>
          <a:prstGeom prst="rect">
            <a:avLst/>
          </a:prstGeom>
          <a:noFill/>
          <a:ln w="9525">
            <a:noFill/>
            <a:miter lim="800000"/>
            <a:headEnd/>
            <a:tailEnd/>
          </a:ln>
          <a:effectLst/>
        </p:spPr>
        <p:txBody>
          <a:bodyPr/>
          <a:lstStyle/>
          <a:p>
            <a:r>
              <a:rPr lang="en-US" sz="1400" b="1" u="sng" dirty="0">
                <a:solidFill>
                  <a:srgbClr val="000044"/>
                </a:solidFill>
                <a:latin typeface="Trebuchet MS" pitchFamily="34" charset="0"/>
              </a:rPr>
              <a:t>Core</a:t>
            </a:r>
          </a:p>
          <a:p>
            <a:pPr>
              <a:buFontTx/>
              <a:buChar char="•"/>
            </a:pPr>
            <a:r>
              <a:rPr lang="en-US" sz="1400" dirty="0" smtClean="0">
                <a:solidFill>
                  <a:srgbClr val="000044"/>
                </a:solidFill>
                <a:latin typeface="Trebuchet MS" pitchFamily="34" charset="0"/>
              </a:rPr>
              <a:t>T </a:t>
            </a:r>
            <a:r>
              <a:rPr lang="en-US" sz="1400" dirty="0">
                <a:solidFill>
                  <a:srgbClr val="000044"/>
                </a:solidFill>
                <a:latin typeface="Trebuchet MS" pitchFamily="34" charset="0"/>
              </a:rPr>
              <a:t>= </a:t>
            </a:r>
            <a:r>
              <a:rPr lang="en-US" sz="1400" dirty="0" smtClean="0">
                <a:solidFill>
                  <a:srgbClr val="000044"/>
                </a:solidFill>
                <a:latin typeface="Trebuchet MS" pitchFamily="34" charset="0"/>
              </a:rPr>
              <a:t>15,700,000 K</a:t>
            </a:r>
          </a:p>
          <a:p>
            <a:pPr>
              <a:buFontTx/>
              <a:buChar char="•"/>
            </a:pPr>
            <a:r>
              <a:rPr lang="en-US" sz="1400" dirty="0" smtClean="0">
                <a:solidFill>
                  <a:srgbClr val="000044"/>
                </a:solidFill>
                <a:latin typeface="Trebuchet MS" pitchFamily="34" charset="0"/>
              </a:rPr>
              <a:t>Density = 162 g/cm</a:t>
            </a:r>
            <a:r>
              <a:rPr lang="en-US" sz="1400" baseline="30000" dirty="0" smtClean="0">
                <a:solidFill>
                  <a:srgbClr val="000044"/>
                </a:solidFill>
                <a:latin typeface="Trebuchet MS" pitchFamily="34" charset="0"/>
              </a:rPr>
              <a:t>3</a:t>
            </a:r>
            <a:endParaRPr lang="en-US" sz="1400" dirty="0">
              <a:solidFill>
                <a:srgbClr val="000044"/>
              </a:solidFill>
              <a:latin typeface="Trebuchet MS" pitchFamily="34" charset="0"/>
            </a:endParaRPr>
          </a:p>
        </p:txBody>
      </p:sp>
      <p:sp>
        <p:nvSpPr>
          <p:cNvPr id="147495" name="Text Box 39"/>
          <p:cNvSpPr txBox="1">
            <a:spLocks noChangeArrowheads="1"/>
          </p:cNvSpPr>
          <p:nvPr/>
        </p:nvSpPr>
        <p:spPr bwMode="auto">
          <a:xfrm>
            <a:off x="5105400" y="2209800"/>
            <a:ext cx="2514600" cy="685800"/>
          </a:xfrm>
          <a:prstGeom prst="rect">
            <a:avLst/>
          </a:prstGeom>
          <a:noFill/>
          <a:ln w="9525">
            <a:noFill/>
            <a:miter lim="800000"/>
            <a:headEnd/>
            <a:tailEnd/>
          </a:ln>
          <a:effectLst/>
        </p:spPr>
        <p:txBody>
          <a:bodyPr/>
          <a:lstStyle/>
          <a:p>
            <a:r>
              <a:rPr lang="en-US" sz="1400" b="1" u="sng">
                <a:solidFill>
                  <a:srgbClr val="000044"/>
                </a:solidFill>
                <a:latin typeface="Trebuchet MS" pitchFamily="34" charset="0"/>
              </a:rPr>
              <a:t>Radiative Zone</a:t>
            </a:r>
          </a:p>
          <a:p>
            <a:pPr>
              <a:buFontTx/>
              <a:buChar char="•"/>
            </a:pPr>
            <a:r>
              <a:rPr lang="en-US" sz="1400">
                <a:solidFill>
                  <a:srgbClr val="000044"/>
                </a:solidFill>
                <a:latin typeface="Trebuchet MS" pitchFamily="34" charset="0"/>
              </a:rPr>
              <a:t> Energy transported by light</a:t>
            </a:r>
          </a:p>
          <a:p>
            <a:pPr>
              <a:buFontTx/>
              <a:buChar char="•"/>
            </a:pPr>
            <a:r>
              <a:rPr lang="en-US" sz="1400">
                <a:solidFill>
                  <a:srgbClr val="000044"/>
                </a:solidFill>
                <a:latin typeface="Trebuchet MS" pitchFamily="34" charset="0"/>
              </a:rPr>
              <a:t> T = 10,000,000 K</a:t>
            </a:r>
          </a:p>
        </p:txBody>
      </p:sp>
      <p:sp>
        <p:nvSpPr>
          <p:cNvPr id="147496" name="Text Box 40"/>
          <p:cNvSpPr txBox="1">
            <a:spLocks noChangeArrowheads="1"/>
          </p:cNvSpPr>
          <p:nvPr/>
        </p:nvSpPr>
        <p:spPr bwMode="auto">
          <a:xfrm>
            <a:off x="5105400" y="2895600"/>
            <a:ext cx="3048000" cy="685800"/>
          </a:xfrm>
          <a:prstGeom prst="rect">
            <a:avLst/>
          </a:prstGeom>
          <a:noFill/>
          <a:ln w="9525">
            <a:noFill/>
            <a:miter lim="800000"/>
            <a:headEnd/>
            <a:tailEnd/>
          </a:ln>
          <a:effectLst/>
        </p:spPr>
        <p:txBody>
          <a:bodyPr/>
          <a:lstStyle/>
          <a:p>
            <a:r>
              <a:rPr lang="en-US" sz="1400" b="1" u="sng">
                <a:solidFill>
                  <a:srgbClr val="000044"/>
                </a:solidFill>
                <a:latin typeface="Trebuchet MS" pitchFamily="34" charset="0"/>
              </a:rPr>
              <a:t>Convective Zone</a:t>
            </a:r>
          </a:p>
          <a:p>
            <a:pPr>
              <a:buFontTx/>
              <a:buChar char="•"/>
            </a:pPr>
            <a:r>
              <a:rPr lang="en-US" sz="1400">
                <a:solidFill>
                  <a:srgbClr val="000044"/>
                </a:solidFill>
                <a:latin typeface="Trebuchet MS" pitchFamily="34" charset="0"/>
              </a:rPr>
              <a:t> Energy transported by convection</a:t>
            </a:r>
          </a:p>
        </p:txBody>
      </p:sp>
      <p:sp>
        <p:nvSpPr>
          <p:cNvPr id="147497" name="Text Box 41"/>
          <p:cNvSpPr txBox="1">
            <a:spLocks noChangeArrowheads="1"/>
          </p:cNvSpPr>
          <p:nvPr/>
        </p:nvSpPr>
        <p:spPr bwMode="auto">
          <a:xfrm>
            <a:off x="5105400" y="3352800"/>
            <a:ext cx="3505200" cy="1143000"/>
          </a:xfrm>
          <a:prstGeom prst="rect">
            <a:avLst/>
          </a:prstGeom>
          <a:noFill/>
          <a:ln w="9525">
            <a:noFill/>
            <a:miter lim="800000"/>
            <a:headEnd/>
            <a:tailEnd/>
          </a:ln>
          <a:effectLst/>
        </p:spPr>
        <p:txBody>
          <a:bodyPr/>
          <a:lstStyle/>
          <a:p>
            <a:r>
              <a:rPr lang="en-US" sz="1400" b="1" u="sng">
                <a:solidFill>
                  <a:srgbClr val="000044"/>
                </a:solidFill>
                <a:latin typeface="Trebuchet MS" pitchFamily="34" charset="0"/>
              </a:rPr>
              <a:t>Photosphere</a:t>
            </a:r>
          </a:p>
          <a:p>
            <a:pPr>
              <a:buFontTx/>
              <a:buChar char="•"/>
            </a:pPr>
            <a:r>
              <a:rPr lang="en-US" sz="1400">
                <a:solidFill>
                  <a:srgbClr val="000044"/>
                </a:solidFill>
                <a:latin typeface="Trebuchet MS" pitchFamily="34" charset="0"/>
              </a:rPr>
              <a:t> Visible surface</a:t>
            </a:r>
          </a:p>
          <a:p>
            <a:pPr>
              <a:buFontTx/>
              <a:buChar char="•"/>
            </a:pPr>
            <a:r>
              <a:rPr lang="en-US" sz="1400">
                <a:solidFill>
                  <a:srgbClr val="000044"/>
                </a:solidFill>
                <a:latin typeface="Trebuchet MS" pitchFamily="34" charset="0"/>
              </a:rPr>
              <a:t> Far less dense than Earth’s atmosphere </a:t>
            </a:r>
          </a:p>
          <a:p>
            <a:pPr>
              <a:buFontTx/>
              <a:buChar char="•"/>
            </a:pPr>
            <a:r>
              <a:rPr lang="en-US" sz="1400">
                <a:solidFill>
                  <a:srgbClr val="000044"/>
                </a:solidFill>
                <a:latin typeface="Trebuchet MS" pitchFamily="34" charset="0"/>
              </a:rPr>
              <a:t> T = 5,800 K</a:t>
            </a:r>
          </a:p>
          <a:p>
            <a:pPr>
              <a:buFontTx/>
              <a:buChar char="•"/>
            </a:pPr>
            <a:r>
              <a:rPr lang="en-US" sz="1400">
                <a:solidFill>
                  <a:srgbClr val="000044"/>
                </a:solidFill>
                <a:latin typeface="Trebuchet MS" pitchFamily="34" charset="0"/>
              </a:rPr>
              <a:t> Sunspots: T = 4,000 K</a:t>
            </a:r>
          </a:p>
        </p:txBody>
      </p:sp>
      <p:sp>
        <p:nvSpPr>
          <p:cNvPr id="147498" name="Text Box 42"/>
          <p:cNvSpPr txBox="1">
            <a:spLocks noChangeArrowheads="1"/>
          </p:cNvSpPr>
          <p:nvPr/>
        </p:nvSpPr>
        <p:spPr bwMode="auto">
          <a:xfrm>
            <a:off x="5105400" y="4419600"/>
            <a:ext cx="2971800" cy="914400"/>
          </a:xfrm>
          <a:prstGeom prst="rect">
            <a:avLst/>
          </a:prstGeom>
          <a:noFill/>
          <a:ln w="9525">
            <a:noFill/>
            <a:miter lim="800000"/>
            <a:headEnd/>
            <a:tailEnd/>
          </a:ln>
          <a:effectLst/>
        </p:spPr>
        <p:txBody>
          <a:bodyPr/>
          <a:lstStyle/>
          <a:p>
            <a:r>
              <a:rPr lang="en-US" sz="1400" b="1" u="sng">
                <a:solidFill>
                  <a:srgbClr val="000044"/>
                </a:solidFill>
                <a:latin typeface="Trebuchet MS" pitchFamily="34" charset="0"/>
              </a:rPr>
              <a:t>Chromosphere</a:t>
            </a:r>
            <a:r>
              <a:rPr lang="en-US" sz="1400">
                <a:solidFill>
                  <a:srgbClr val="000044"/>
                </a:solidFill>
                <a:latin typeface="Trebuchet MS" pitchFamily="34" charset="0"/>
              </a:rPr>
              <a:t> </a:t>
            </a:r>
          </a:p>
          <a:p>
            <a:pPr>
              <a:buFontTx/>
              <a:buChar char="•"/>
            </a:pPr>
            <a:r>
              <a:rPr lang="en-US" sz="1400">
                <a:solidFill>
                  <a:srgbClr val="000044"/>
                </a:solidFill>
                <a:latin typeface="Trebuchet MS" pitchFamily="34" charset="0"/>
              </a:rPr>
              <a:t> Thin layer above photosphere</a:t>
            </a:r>
          </a:p>
          <a:p>
            <a:pPr>
              <a:buFontTx/>
              <a:buChar char="•"/>
            </a:pPr>
            <a:r>
              <a:rPr lang="en-US" sz="1400">
                <a:solidFill>
                  <a:srgbClr val="000044"/>
                </a:solidFill>
                <a:latin typeface="Trebuchet MS" pitchFamily="34" charset="0"/>
              </a:rPr>
              <a:t> Produces most of Sun’s UV light</a:t>
            </a:r>
          </a:p>
          <a:p>
            <a:pPr>
              <a:buFontTx/>
              <a:buChar char="•"/>
            </a:pPr>
            <a:r>
              <a:rPr lang="en-US" sz="1400">
                <a:solidFill>
                  <a:srgbClr val="000044"/>
                </a:solidFill>
                <a:latin typeface="Trebuchet MS" pitchFamily="34" charset="0"/>
              </a:rPr>
              <a:t> T = 10,000 K </a:t>
            </a:r>
          </a:p>
        </p:txBody>
      </p:sp>
      <p:sp>
        <p:nvSpPr>
          <p:cNvPr id="147499" name="Text Box 43"/>
          <p:cNvSpPr txBox="1">
            <a:spLocks noChangeArrowheads="1"/>
          </p:cNvSpPr>
          <p:nvPr/>
        </p:nvSpPr>
        <p:spPr bwMode="auto">
          <a:xfrm>
            <a:off x="5105400" y="5257800"/>
            <a:ext cx="3810000" cy="914400"/>
          </a:xfrm>
          <a:prstGeom prst="rect">
            <a:avLst/>
          </a:prstGeom>
          <a:noFill/>
          <a:ln w="9525">
            <a:noFill/>
            <a:miter lim="800000"/>
            <a:headEnd/>
            <a:tailEnd/>
          </a:ln>
          <a:effectLst/>
        </p:spPr>
        <p:txBody>
          <a:bodyPr rIns="0"/>
          <a:lstStyle/>
          <a:p>
            <a:r>
              <a:rPr lang="en-US" sz="1400" b="1" u="sng">
                <a:solidFill>
                  <a:srgbClr val="000044"/>
                </a:solidFill>
                <a:latin typeface="Trebuchet MS" pitchFamily="34" charset="0"/>
              </a:rPr>
              <a:t>Corona</a:t>
            </a:r>
          </a:p>
          <a:p>
            <a:pPr>
              <a:buFontTx/>
              <a:buChar char="•"/>
            </a:pPr>
            <a:r>
              <a:rPr lang="en-US" sz="1400">
                <a:solidFill>
                  <a:srgbClr val="000044"/>
                </a:solidFill>
                <a:latin typeface="Trebuchet MS" pitchFamily="34" charset="0"/>
              </a:rPr>
              <a:t> Tenuous, extends out millions of kilometers</a:t>
            </a:r>
          </a:p>
          <a:p>
            <a:pPr>
              <a:buFontTx/>
              <a:buChar char="•"/>
            </a:pPr>
            <a:r>
              <a:rPr lang="en-US" sz="1400">
                <a:solidFill>
                  <a:srgbClr val="000044"/>
                </a:solidFill>
                <a:latin typeface="Trebuchet MS" pitchFamily="34" charset="0"/>
              </a:rPr>
              <a:t> Emits X-rays</a:t>
            </a:r>
          </a:p>
          <a:p>
            <a:pPr>
              <a:buFontTx/>
              <a:buChar char="•"/>
            </a:pPr>
            <a:r>
              <a:rPr lang="en-US" sz="1400">
                <a:solidFill>
                  <a:srgbClr val="000044"/>
                </a:solidFill>
                <a:latin typeface="Trebuchet MS" pitchFamily="34" charset="0"/>
              </a:rPr>
              <a:t> T = 1,000,000 K</a:t>
            </a:r>
          </a:p>
        </p:txBody>
      </p:sp>
      <p:sp>
        <p:nvSpPr>
          <p:cNvPr id="147502" name="Rectangle 46"/>
          <p:cNvSpPr>
            <a:spLocks noChangeArrowheads="1"/>
          </p:cNvSpPr>
          <p:nvPr/>
        </p:nvSpPr>
        <p:spPr bwMode="auto">
          <a:xfrm>
            <a:off x="5105400" y="1600200"/>
            <a:ext cx="2438400" cy="609600"/>
          </a:xfrm>
          <a:prstGeom prst="rect">
            <a:avLst/>
          </a:prstGeom>
          <a:solidFill>
            <a:srgbClr val="FFFFFF">
              <a:alpha val="64999"/>
            </a:srgbClr>
          </a:solidFill>
          <a:ln w="9525">
            <a:noFill/>
            <a:miter lim="800000"/>
            <a:headEnd/>
            <a:tailEnd/>
          </a:ln>
          <a:effectLst/>
        </p:spPr>
        <p:txBody>
          <a:bodyPr wrap="none" anchor="ctr"/>
          <a:lstStyle/>
          <a:p>
            <a:endParaRPr lang="en-US"/>
          </a:p>
        </p:txBody>
      </p:sp>
      <p:sp>
        <p:nvSpPr>
          <p:cNvPr id="147504" name="Rectangle 48"/>
          <p:cNvSpPr>
            <a:spLocks noChangeArrowheads="1"/>
          </p:cNvSpPr>
          <p:nvPr/>
        </p:nvSpPr>
        <p:spPr bwMode="auto">
          <a:xfrm>
            <a:off x="5181600" y="2209800"/>
            <a:ext cx="2438400" cy="685800"/>
          </a:xfrm>
          <a:prstGeom prst="rect">
            <a:avLst/>
          </a:prstGeom>
          <a:solidFill>
            <a:srgbClr val="FFFFFF">
              <a:alpha val="64999"/>
            </a:srgbClr>
          </a:solidFill>
          <a:ln w="9525">
            <a:noFill/>
            <a:miter lim="800000"/>
            <a:headEnd/>
            <a:tailEnd/>
          </a:ln>
          <a:effectLst/>
        </p:spPr>
        <p:txBody>
          <a:bodyPr wrap="none" anchor="ctr"/>
          <a:lstStyle/>
          <a:p>
            <a:endParaRPr lang="en-US"/>
          </a:p>
        </p:txBody>
      </p:sp>
      <p:sp>
        <p:nvSpPr>
          <p:cNvPr id="147505" name="Rectangle 49"/>
          <p:cNvSpPr>
            <a:spLocks noChangeArrowheads="1"/>
          </p:cNvSpPr>
          <p:nvPr/>
        </p:nvSpPr>
        <p:spPr bwMode="auto">
          <a:xfrm>
            <a:off x="5181600" y="2895600"/>
            <a:ext cx="2895600" cy="457200"/>
          </a:xfrm>
          <a:prstGeom prst="rect">
            <a:avLst/>
          </a:prstGeom>
          <a:solidFill>
            <a:srgbClr val="FFFFFF">
              <a:alpha val="64999"/>
            </a:srgbClr>
          </a:solidFill>
          <a:ln w="9525">
            <a:noFill/>
            <a:miter lim="800000"/>
            <a:headEnd/>
            <a:tailEnd/>
          </a:ln>
          <a:effectLst/>
        </p:spPr>
        <p:txBody>
          <a:bodyPr wrap="none" anchor="ctr"/>
          <a:lstStyle/>
          <a:p>
            <a:endParaRPr lang="en-US"/>
          </a:p>
        </p:txBody>
      </p:sp>
      <p:sp>
        <p:nvSpPr>
          <p:cNvPr id="147506" name="Rectangle 50"/>
          <p:cNvSpPr>
            <a:spLocks noChangeArrowheads="1"/>
          </p:cNvSpPr>
          <p:nvPr/>
        </p:nvSpPr>
        <p:spPr bwMode="auto">
          <a:xfrm>
            <a:off x="5105400" y="3352800"/>
            <a:ext cx="3429000" cy="1143000"/>
          </a:xfrm>
          <a:prstGeom prst="rect">
            <a:avLst/>
          </a:prstGeom>
          <a:solidFill>
            <a:srgbClr val="FFFFFF">
              <a:alpha val="64999"/>
            </a:srgbClr>
          </a:solidFill>
          <a:ln w="9525">
            <a:noFill/>
            <a:miter lim="800000"/>
            <a:headEnd/>
            <a:tailEnd/>
          </a:ln>
          <a:effectLst/>
        </p:spPr>
        <p:txBody>
          <a:bodyPr wrap="none" anchor="ctr"/>
          <a:lstStyle/>
          <a:p>
            <a:endParaRPr lang="en-US"/>
          </a:p>
        </p:txBody>
      </p:sp>
      <p:sp>
        <p:nvSpPr>
          <p:cNvPr id="147507" name="Rectangle 51"/>
          <p:cNvSpPr>
            <a:spLocks noChangeArrowheads="1"/>
          </p:cNvSpPr>
          <p:nvPr/>
        </p:nvSpPr>
        <p:spPr bwMode="auto">
          <a:xfrm>
            <a:off x="5181600" y="4419600"/>
            <a:ext cx="3429000" cy="914400"/>
          </a:xfrm>
          <a:prstGeom prst="rect">
            <a:avLst/>
          </a:prstGeom>
          <a:solidFill>
            <a:srgbClr val="FFFFFF">
              <a:alpha val="64999"/>
            </a:srgbClr>
          </a:solidFill>
          <a:ln w="9525">
            <a:noFill/>
            <a:miter lim="800000"/>
            <a:headEnd/>
            <a:tailEnd/>
          </a:ln>
          <a:effectLst/>
        </p:spPr>
        <p:txBody>
          <a:bodyPr wrap="none" anchor="ctr"/>
          <a:lstStyle/>
          <a:p>
            <a:endParaRPr lang="en-US"/>
          </a:p>
        </p:txBody>
      </p:sp>
      <p:sp>
        <p:nvSpPr>
          <p:cNvPr id="147513" name="Rectangle 57"/>
          <p:cNvSpPr>
            <a:spLocks noChangeArrowheads="1"/>
          </p:cNvSpPr>
          <p:nvPr/>
        </p:nvSpPr>
        <p:spPr bwMode="auto">
          <a:xfrm>
            <a:off x="849313" y="1970088"/>
            <a:ext cx="1154112" cy="30480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14" name="Rectangle 58"/>
          <p:cNvSpPr>
            <a:spLocks noChangeArrowheads="1"/>
          </p:cNvSpPr>
          <p:nvPr/>
        </p:nvSpPr>
        <p:spPr bwMode="auto">
          <a:xfrm>
            <a:off x="3875088" y="1828800"/>
            <a:ext cx="892175" cy="249238"/>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15" name="Rectangle 59"/>
          <p:cNvSpPr>
            <a:spLocks noChangeArrowheads="1"/>
          </p:cNvSpPr>
          <p:nvPr/>
        </p:nvSpPr>
        <p:spPr bwMode="auto">
          <a:xfrm>
            <a:off x="457200" y="2546350"/>
            <a:ext cx="762000" cy="34925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16" name="Rectangle 60"/>
          <p:cNvSpPr>
            <a:spLocks noChangeArrowheads="1"/>
          </p:cNvSpPr>
          <p:nvPr/>
        </p:nvSpPr>
        <p:spPr bwMode="auto">
          <a:xfrm>
            <a:off x="457200" y="3276600"/>
            <a:ext cx="457200" cy="22860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17" name="Rectangle 61"/>
          <p:cNvSpPr>
            <a:spLocks noChangeArrowheads="1"/>
          </p:cNvSpPr>
          <p:nvPr/>
        </p:nvSpPr>
        <p:spPr bwMode="auto">
          <a:xfrm>
            <a:off x="4408488" y="4791075"/>
            <a:ext cx="446087" cy="227013"/>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18" name="Rectangle 62"/>
          <p:cNvSpPr>
            <a:spLocks noChangeArrowheads="1"/>
          </p:cNvSpPr>
          <p:nvPr/>
        </p:nvSpPr>
        <p:spPr bwMode="auto">
          <a:xfrm>
            <a:off x="423863" y="4529138"/>
            <a:ext cx="696912" cy="304800"/>
          </a:xfrm>
          <a:prstGeom prst="rect">
            <a:avLst/>
          </a:prstGeom>
          <a:solidFill>
            <a:srgbClr val="270943">
              <a:alpha val="10001"/>
            </a:srgbClr>
          </a:solidFill>
          <a:ln w="9525">
            <a:solidFill>
              <a:schemeClr val="tx1"/>
            </a:solidFill>
            <a:miter lim="800000"/>
            <a:headEnd/>
            <a:tailEnd/>
          </a:ln>
          <a:effectLst/>
        </p:spPr>
        <p:txBody>
          <a:bodyPr wrap="none" anchor="ctr"/>
          <a:lstStyle/>
          <a:p>
            <a:pPr algn="ctr"/>
            <a:endParaRPr lang="en-US"/>
          </a:p>
        </p:txBody>
      </p:sp>
      <p:sp>
        <p:nvSpPr>
          <p:cNvPr id="147519" name="Rectangle 63"/>
          <p:cNvSpPr>
            <a:spLocks noChangeArrowheads="1"/>
          </p:cNvSpPr>
          <p:nvPr/>
        </p:nvSpPr>
        <p:spPr bwMode="auto">
          <a:xfrm>
            <a:off x="414338" y="5235575"/>
            <a:ext cx="946150" cy="19685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20" name="Rectangle 64"/>
          <p:cNvSpPr>
            <a:spLocks noChangeArrowheads="1"/>
          </p:cNvSpPr>
          <p:nvPr/>
        </p:nvSpPr>
        <p:spPr bwMode="auto">
          <a:xfrm>
            <a:off x="2057400" y="5791200"/>
            <a:ext cx="990600" cy="22860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21" name="Rectangle 65"/>
          <p:cNvSpPr>
            <a:spLocks noChangeArrowheads="1"/>
          </p:cNvSpPr>
          <p:nvPr/>
        </p:nvSpPr>
        <p:spPr bwMode="auto">
          <a:xfrm>
            <a:off x="3124200" y="5802313"/>
            <a:ext cx="1066800" cy="22860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22" name="Rectangle 66"/>
          <p:cNvSpPr>
            <a:spLocks noChangeArrowheads="1"/>
          </p:cNvSpPr>
          <p:nvPr/>
        </p:nvSpPr>
        <p:spPr bwMode="auto">
          <a:xfrm>
            <a:off x="4267200" y="5334000"/>
            <a:ext cx="609600" cy="22860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94"/>
                                        </p:tgtEl>
                                        <p:attrNameLst>
                                          <p:attrName>style.visibility</p:attrName>
                                        </p:attrNameLst>
                                      </p:cBhvr>
                                      <p:to>
                                        <p:strVal val="visible"/>
                                      </p:to>
                                    </p:set>
                                    <p:animEffect transition="in" filter="fade">
                                      <p:cBhvr>
                                        <p:cTn id="7" dur="2000"/>
                                        <p:tgtEl>
                                          <p:spTgt spid="1474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7516"/>
                                        </p:tgtEl>
                                        <p:attrNameLst>
                                          <p:attrName>style.visibility</p:attrName>
                                        </p:attrNameLst>
                                      </p:cBhvr>
                                      <p:to>
                                        <p:strVal val="visible"/>
                                      </p:to>
                                    </p:set>
                                    <p:animEffect transition="in" filter="fade">
                                      <p:cBhvr>
                                        <p:cTn id="10" dur="500"/>
                                        <p:tgtEl>
                                          <p:spTgt spid="147516"/>
                                        </p:tgtEl>
                                      </p:cBhvr>
                                    </p:animEffect>
                                  </p:childTnLst>
                                </p:cTn>
                              </p:par>
                              <p:par>
                                <p:cTn id="11" presetID="10" presetClass="entr" presetSubtype="0" fill="hold" nodeType="withEffect">
                                  <p:stCondLst>
                                    <p:cond delay="0"/>
                                  </p:stCondLst>
                                  <p:childTnLst>
                                    <p:set>
                                      <p:cBhvr>
                                        <p:cTn id="12" dur="1" fill="hold">
                                          <p:stCondLst>
                                            <p:cond delay="0"/>
                                          </p:stCondLst>
                                        </p:cTn>
                                        <p:tgtEl>
                                          <p:spTgt spid="147473"/>
                                        </p:tgtEl>
                                        <p:attrNameLst>
                                          <p:attrName>style.visibility</p:attrName>
                                        </p:attrNameLst>
                                      </p:cBhvr>
                                      <p:to>
                                        <p:strVal val="visible"/>
                                      </p:to>
                                    </p:set>
                                    <p:animEffect transition="in" filter="fade">
                                      <p:cBhvr>
                                        <p:cTn id="13" dur="2000"/>
                                        <p:tgtEl>
                                          <p:spTgt spid="1474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7502"/>
                                        </p:tgtEl>
                                        <p:attrNameLst>
                                          <p:attrName>style.visibility</p:attrName>
                                        </p:attrNameLst>
                                      </p:cBhvr>
                                      <p:to>
                                        <p:strVal val="visible"/>
                                      </p:to>
                                    </p:set>
                                    <p:animEffect transition="in" filter="fade">
                                      <p:cBhvr>
                                        <p:cTn id="18" dur="1000"/>
                                        <p:tgtEl>
                                          <p:spTgt spid="14750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7495"/>
                                        </p:tgtEl>
                                        <p:attrNameLst>
                                          <p:attrName>style.visibility</p:attrName>
                                        </p:attrNameLst>
                                      </p:cBhvr>
                                      <p:to>
                                        <p:strVal val="visible"/>
                                      </p:to>
                                    </p:set>
                                    <p:animEffect transition="in" filter="fade">
                                      <p:cBhvr>
                                        <p:cTn id="21" dur="2000"/>
                                        <p:tgtEl>
                                          <p:spTgt spid="14749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7515"/>
                                        </p:tgtEl>
                                        <p:attrNameLst>
                                          <p:attrName>style.visibility</p:attrName>
                                        </p:attrNameLst>
                                      </p:cBhvr>
                                      <p:to>
                                        <p:strVal val="visible"/>
                                      </p:to>
                                    </p:set>
                                    <p:animEffect transition="in" filter="fade">
                                      <p:cBhvr>
                                        <p:cTn id="24" dur="500"/>
                                        <p:tgtEl>
                                          <p:spTgt spid="147515"/>
                                        </p:tgtEl>
                                      </p:cBhvr>
                                    </p:animEffect>
                                  </p:childTnLst>
                                </p:cTn>
                              </p:par>
                              <p:par>
                                <p:cTn id="25" presetID="10" presetClass="entr" presetSubtype="0" fill="hold" nodeType="withEffect">
                                  <p:stCondLst>
                                    <p:cond delay="0"/>
                                  </p:stCondLst>
                                  <p:childTnLst>
                                    <p:set>
                                      <p:cBhvr>
                                        <p:cTn id="26" dur="1" fill="hold">
                                          <p:stCondLst>
                                            <p:cond delay="0"/>
                                          </p:stCondLst>
                                        </p:cTn>
                                        <p:tgtEl>
                                          <p:spTgt spid="147484"/>
                                        </p:tgtEl>
                                        <p:attrNameLst>
                                          <p:attrName>style.visibility</p:attrName>
                                        </p:attrNameLst>
                                      </p:cBhvr>
                                      <p:to>
                                        <p:strVal val="visible"/>
                                      </p:to>
                                    </p:set>
                                    <p:animEffect transition="in" filter="fade">
                                      <p:cBhvr>
                                        <p:cTn id="27" dur="2000"/>
                                        <p:tgtEl>
                                          <p:spTgt spid="1474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7504"/>
                                        </p:tgtEl>
                                        <p:attrNameLst>
                                          <p:attrName>style.visibility</p:attrName>
                                        </p:attrNameLst>
                                      </p:cBhvr>
                                      <p:to>
                                        <p:strVal val="visible"/>
                                      </p:to>
                                    </p:set>
                                    <p:animEffect transition="in" filter="fade">
                                      <p:cBhvr>
                                        <p:cTn id="32" dur="1000"/>
                                        <p:tgtEl>
                                          <p:spTgt spid="14750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496"/>
                                        </p:tgtEl>
                                        <p:attrNameLst>
                                          <p:attrName>style.visibility</p:attrName>
                                        </p:attrNameLst>
                                      </p:cBhvr>
                                      <p:to>
                                        <p:strVal val="visible"/>
                                      </p:to>
                                    </p:set>
                                    <p:animEffect transition="in" filter="fade">
                                      <p:cBhvr>
                                        <p:cTn id="35" dur="2000"/>
                                        <p:tgtEl>
                                          <p:spTgt spid="14749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7513"/>
                                        </p:tgtEl>
                                        <p:attrNameLst>
                                          <p:attrName>style.visibility</p:attrName>
                                        </p:attrNameLst>
                                      </p:cBhvr>
                                      <p:to>
                                        <p:strVal val="visible"/>
                                      </p:to>
                                    </p:set>
                                    <p:animEffect transition="in" filter="fade">
                                      <p:cBhvr>
                                        <p:cTn id="38" dur="500"/>
                                        <p:tgtEl>
                                          <p:spTgt spid="147513"/>
                                        </p:tgtEl>
                                      </p:cBhvr>
                                    </p:animEffect>
                                  </p:childTnLst>
                                </p:cTn>
                              </p:par>
                              <p:par>
                                <p:cTn id="39" presetID="10" presetClass="entr" presetSubtype="0" fill="hold" nodeType="withEffect">
                                  <p:stCondLst>
                                    <p:cond delay="0"/>
                                  </p:stCondLst>
                                  <p:childTnLst>
                                    <p:set>
                                      <p:cBhvr>
                                        <p:cTn id="40" dur="1" fill="hold">
                                          <p:stCondLst>
                                            <p:cond delay="0"/>
                                          </p:stCondLst>
                                        </p:cTn>
                                        <p:tgtEl>
                                          <p:spTgt spid="147485"/>
                                        </p:tgtEl>
                                        <p:attrNameLst>
                                          <p:attrName>style.visibility</p:attrName>
                                        </p:attrNameLst>
                                      </p:cBhvr>
                                      <p:to>
                                        <p:strVal val="visible"/>
                                      </p:to>
                                    </p:set>
                                    <p:animEffect transition="in" filter="fade">
                                      <p:cBhvr>
                                        <p:cTn id="41" dur="2000"/>
                                        <p:tgtEl>
                                          <p:spTgt spid="14748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7505"/>
                                        </p:tgtEl>
                                        <p:attrNameLst>
                                          <p:attrName>style.visibility</p:attrName>
                                        </p:attrNameLst>
                                      </p:cBhvr>
                                      <p:to>
                                        <p:strVal val="visible"/>
                                      </p:to>
                                    </p:set>
                                    <p:animEffect transition="in" filter="fade">
                                      <p:cBhvr>
                                        <p:cTn id="46" dur="1000"/>
                                        <p:tgtEl>
                                          <p:spTgt spid="14750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7497"/>
                                        </p:tgtEl>
                                        <p:attrNameLst>
                                          <p:attrName>style.visibility</p:attrName>
                                        </p:attrNameLst>
                                      </p:cBhvr>
                                      <p:to>
                                        <p:strVal val="visible"/>
                                      </p:to>
                                    </p:set>
                                    <p:animEffect transition="in" filter="fade">
                                      <p:cBhvr>
                                        <p:cTn id="49" dur="2000"/>
                                        <p:tgtEl>
                                          <p:spTgt spid="14749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7518"/>
                                        </p:tgtEl>
                                        <p:attrNameLst>
                                          <p:attrName>style.visibility</p:attrName>
                                        </p:attrNameLst>
                                      </p:cBhvr>
                                      <p:to>
                                        <p:strVal val="visible"/>
                                      </p:to>
                                    </p:set>
                                    <p:animEffect transition="in" filter="fade">
                                      <p:cBhvr>
                                        <p:cTn id="52" dur="500"/>
                                        <p:tgtEl>
                                          <p:spTgt spid="147518"/>
                                        </p:tgtEl>
                                      </p:cBhvr>
                                    </p:animEffect>
                                  </p:childTnLst>
                                </p:cTn>
                              </p:par>
                              <p:par>
                                <p:cTn id="53" presetID="10" presetClass="entr" presetSubtype="0" fill="hold" nodeType="withEffect">
                                  <p:stCondLst>
                                    <p:cond delay="0"/>
                                  </p:stCondLst>
                                  <p:childTnLst>
                                    <p:set>
                                      <p:cBhvr>
                                        <p:cTn id="54" dur="1" fill="hold">
                                          <p:stCondLst>
                                            <p:cond delay="0"/>
                                          </p:stCondLst>
                                        </p:cTn>
                                        <p:tgtEl>
                                          <p:spTgt spid="147486"/>
                                        </p:tgtEl>
                                        <p:attrNameLst>
                                          <p:attrName>style.visibility</p:attrName>
                                        </p:attrNameLst>
                                      </p:cBhvr>
                                      <p:to>
                                        <p:strVal val="visible"/>
                                      </p:to>
                                    </p:set>
                                    <p:animEffect transition="in" filter="fade">
                                      <p:cBhvr>
                                        <p:cTn id="55" dur="2000"/>
                                        <p:tgtEl>
                                          <p:spTgt spid="14748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7519"/>
                                        </p:tgtEl>
                                        <p:attrNameLst>
                                          <p:attrName>style.visibility</p:attrName>
                                        </p:attrNameLst>
                                      </p:cBhvr>
                                      <p:to>
                                        <p:strVal val="visible"/>
                                      </p:to>
                                    </p:set>
                                    <p:animEffect transition="in" filter="fade">
                                      <p:cBhvr>
                                        <p:cTn id="58" dur="500"/>
                                        <p:tgtEl>
                                          <p:spTgt spid="147519"/>
                                        </p:tgtEl>
                                      </p:cBhvr>
                                    </p:animEffect>
                                  </p:childTnLst>
                                </p:cTn>
                              </p:par>
                              <p:par>
                                <p:cTn id="59" presetID="10" presetClass="entr" presetSubtype="0" fill="hold" nodeType="withEffect">
                                  <p:stCondLst>
                                    <p:cond delay="0"/>
                                  </p:stCondLst>
                                  <p:childTnLst>
                                    <p:set>
                                      <p:cBhvr>
                                        <p:cTn id="60" dur="1" fill="hold">
                                          <p:stCondLst>
                                            <p:cond delay="0"/>
                                          </p:stCondLst>
                                        </p:cTn>
                                        <p:tgtEl>
                                          <p:spTgt spid="147492"/>
                                        </p:tgtEl>
                                        <p:attrNameLst>
                                          <p:attrName>style.visibility</p:attrName>
                                        </p:attrNameLst>
                                      </p:cBhvr>
                                      <p:to>
                                        <p:strVal val="visible"/>
                                      </p:to>
                                    </p:set>
                                    <p:animEffect transition="in" filter="fade">
                                      <p:cBhvr>
                                        <p:cTn id="61" dur="2000"/>
                                        <p:tgtEl>
                                          <p:spTgt spid="14749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7506"/>
                                        </p:tgtEl>
                                        <p:attrNameLst>
                                          <p:attrName>style.visibility</p:attrName>
                                        </p:attrNameLst>
                                      </p:cBhvr>
                                      <p:to>
                                        <p:strVal val="visible"/>
                                      </p:to>
                                    </p:set>
                                    <p:animEffect transition="in" filter="fade">
                                      <p:cBhvr>
                                        <p:cTn id="66" dur="1000"/>
                                        <p:tgtEl>
                                          <p:spTgt spid="14750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7498"/>
                                        </p:tgtEl>
                                        <p:attrNameLst>
                                          <p:attrName>style.visibility</p:attrName>
                                        </p:attrNameLst>
                                      </p:cBhvr>
                                      <p:to>
                                        <p:strVal val="visible"/>
                                      </p:to>
                                    </p:set>
                                    <p:animEffect transition="in" filter="fade">
                                      <p:cBhvr>
                                        <p:cTn id="69" dur="2000"/>
                                        <p:tgtEl>
                                          <p:spTgt spid="14749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47521"/>
                                        </p:tgtEl>
                                        <p:attrNameLst>
                                          <p:attrName>style.visibility</p:attrName>
                                        </p:attrNameLst>
                                      </p:cBhvr>
                                      <p:to>
                                        <p:strVal val="visible"/>
                                      </p:to>
                                    </p:set>
                                    <p:animEffect transition="in" filter="fade">
                                      <p:cBhvr>
                                        <p:cTn id="72" dur="500"/>
                                        <p:tgtEl>
                                          <p:spTgt spid="147521"/>
                                        </p:tgtEl>
                                      </p:cBhvr>
                                    </p:animEffect>
                                  </p:childTnLst>
                                </p:cTn>
                              </p:par>
                              <p:par>
                                <p:cTn id="73" presetID="10" presetClass="entr" presetSubtype="0" fill="hold" nodeType="withEffect">
                                  <p:stCondLst>
                                    <p:cond delay="0"/>
                                  </p:stCondLst>
                                  <p:childTnLst>
                                    <p:set>
                                      <p:cBhvr>
                                        <p:cTn id="74" dur="1" fill="hold">
                                          <p:stCondLst>
                                            <p:cond delay="0"/>
                                          </p:stCondLst>
                                        </p:cTn>
                                        <p:tgtEl>
                                          <p:spTgt spid="147487"/>
                                        </p:tgtEl>
                                        <p:attrNameLst>
                                          <p:attrName>style.visibility</p:attrName>
                                        </p:attrNameLst>
                                      </p:cBhvr>
                                      <p:to>
                                        <p:strVal val="visible"/>
                                      </p:to>
                                    </p:set>
                                    <p:animEffect transition="in" filter="fade">
                                      <p:cBhvr>
                                        <p:cTn id="75" dur="2000"/>
                                        <p:tgtEl>
                                          <p:spTgt spid="14748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7520"/>
                                        </p:tgtEl>
                                        <p:attrNameLst>
                                          <p:attrName>style.visibility</p:attrName>
                                        </p:attrNameLst>
                                      </p:cBhvr>
                                      <p:to>
                                        <p:strVal val="visible"/>
                                      </p:to>
                                    </p:set>
                                    <p:animEffect transition="in" filter="fade">
                                      <p:cBhvr>
                                        <p:cTn id="78" dur="500"/>
                                        <p:tgtEl>
                                          <p:spTgt spid="147520"/>
                                        </p:tgtEl>
                                      </p:cBhvr>
                                    </p:animEffect>
                                  </p:childTnLst>
                                </p:cTn>
                              </p:par>
                              <p:par>
                                <p:cTn id="79" presetID="10" presetClass="entr" presetSubtype="0" fill="hold" nodeType="withEffect">
                                  <p:stCondLst>
                                    <p:cond delay="0"/>
                                  </p:stCondLst>
                                  <p:childTnLst>
                                    <p:set>
                                      <p:cBhvr>
                                        <p:cTn id="80" dur="1" fill="hold">
                                          <p:stCondLst>
                                            <p:cond delay="0"/>
                                          </p:stCondLst>
                                        </p:cTn>
                                        <p:tgtEl>
                                          <p:spTgt spid="147491"/>
                                        </p:tgtEl>
                                        <p:attrNameLst>
                                          <p:attrName>style.visibility</p:attrName>
                                        </p:attrNameLst>
                                      </p:cBhvr>
                                      <p:to>
                                        <p:strVal val="visible"/>
                                      </p:to>
                                    </p:set>
                                    <p:animEffect transition="in" filter="fade">
                                      <p:cBhvr>
                                        <p:cTn id="81" dur="2000"/>
                                        <p:tgtEl>
                                          <p:spTgt spid="14749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47507"/>
                                        </p:tgtEl>
                                        <p:attrNameLst>
                                          <p:attrName>style.visibility</p:attrName>
                                        </p:attrNameLst>
                                      </p:cBhvr>
                                      <p:to>
                                        <p:strVal val="visible"/>
                                      </p:to>
                                    </p:set>
                                    <p:animEffect transition="in" filter="fade">
                                      <p:cBhvr>
                                        <p:cTn id="86" dur="1000"/>
                                        <p:tgtEl>
                                          <p:spTgt spid="14750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47499"/>
                                        </p:tgtEl>
                                        <p:attrNameLst>
                                          <p:attrName>style.visibility</p:attrName>
                                        </p:attrNameLst>
                                      </p:cBhvr>
                                      <p:to>
                                        <p:strVal val="visible"/>
                                      </p:to>
                                    </p:set>
                                    <p:animEffect transition="in" filter="fade">
                                      <p:cBhvr>
                                        <p:cTn id="89" dur="2000"/>
                                        <p:tgtEl>
                                          <p:spTgt spid="14749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47522"/>
                                        </p:tgtEl>
                                        <p:attrNameLst>
                                          <p:attrName>style.visibility</p:attrName>
                                        </p:attrNameLst>
                                      </p:cBhvr>
                                      <p:to>
                                        <p:strVal val="visible"/>
                                      </p:to>
                                    </p:set>
                                    <p:animEffect transition="in" filter="fade">
                                      <p:cBhvr>
                                        <p:cTn id="92" dur="500"/>
                                        <p:tgtEl>
                                          <p:spTgt spid="147522"/>
                                        </p:tgtEl>
                                      </p:cBhvr>
                                    </p:animEffect>
                                  </p:childTnLst>
                                </p:cTn>
                              </p:par>
                              <p:par>
                                <p:cTn id="93" presetID="10" presetClass="entr" presetSubtype="0" fill="hold" nodeType="withEffect">
                                  <p:stCondLst>
                                    <p:cond delay="0"/>
                                  </p:stCondLst>
                                  <p:childTnLst>
                                    <p:set>
                                      <p:cBhvr>
                                        <p:cTn id="94" dur="1" fill="hold">
                                          <p:stCondLst>
                                            <p:cond delay="0"/>
                                          </p:stCondLst>
                                        </p:cTn>
                                        <p:tgtEl>
                                          <p:spTgt spid="147488"/>
                                        </p:tgtEl>
                                        <p:attrNameLst>
                                          <p:attrName>style.visibility</p:attrName>
                                        </p:attrNameLst>
                                      </p:cBhvr>
                                      <p:to>
                                        <p:strVal val="visible"/>
                                      </p:to>
                                    </p:set>
                                    <p:animEffect transition="in" filter="fade">
                                      <p:cBhvr>
                                        <p:cTn id="95" dur="2000"/>
                                        <p:tgtEl>
                                          <p:spTgt spid="14748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47517"/>
                                        </p:tgtEl>
                                        <p:attrNameLst>
                                          <p:attrName>style.visibility</p:attrName>
                                        </p:attrNameLst>
                                      </p:cBhvr>
                                      <p:to>
                                        <p:strVal val="visible"/>
                                      </p:to>
                                    </p:set>
                                    <p:animEffect transition="in" filter="fade">
                                      <p:cBhvr>
                                        <p:cTn id="98" dur="500"/>
                                        <p:tgtEl>
                                          <p:spTgt spid="147517"/>
                                        </p:tgtEl>
                                      </p:cBhvr>
                                    </p:animEffect>
                                  </p:childTnLst>
                                </p:cTn>
                              </p:par>
                              <p:par>
                                <p:cTn id="99" presetID="10" presetClass="entr" presetSubtype="0" fill="hold" nodeType="withEffect">
                                  <p:stCondLst>
                                    <p:cond delay="0"/>
                                  </p:stCondLst>
                                  <p:childTnLst>
                                    <p:set>
                                      <p:cBhvr>
                                        <p:cTn id="100" dur="1" fill="hold">
                                          <p:stCondLst>
                                            <p:cond delay="0"/>
                                          </p:stCondLst>
                                        </p:cTn>
                                        <p:tgtEl>
                                          <p:spTgt spid="147490"/>
                                        </p:tgtEl>
                                        <p:attrNameLst>
                                          <p:attrName>style.visibility</p:attrName>
                                        </p:attrNameLst>
                                      </p:cBhvr>
                                      <p:to>
                                        <p:strVal val="visible"/>
                                      </p:to>
                                    </p:set>
                                    <p:animEffect transition="in" filter="fade">
                                      <p:cBhvr>
                                        <p:cTn id="101" dur="2000"/>
                                        <p:tgtEl>
                                          <p:spTgt spid="14749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47514"/>
                                        </p:tgtEl>
                                        <p:attrNameLst>
                                          <p:attrName>style.visibility</p:attrName>
                                        </p:attrNameLst>
                                      </p:cBhvr>
                                      <p:to>
                                        <p:strVal val="visible"/>
                                      </p:to>
                                    </p:set>
                                    <p:animEffect transition="in" filter="fade">
                                      <p:cBhvr>
                                        <p:cTn id="104" dur="500"/>
                                        <p:tgtEl>
                                          <p:spTgt spid="147514"/>
                                        </p:tgtEl>
                                      </p:cBhvr>
                                    </p:animEffect>
                                  </p:childTnLst>
                                </p:cTn>
                              </p:par>
                              <p:par>
                                <p:cTn id="105" presetID="10" presetClass="entr" presetSubtype="0" fill="hold" nodeType="withEffect">
                                  <p:stCondLst>
                                    <p:cond delay="0"/>
                                  </p:stCondLst>
                                  <p:childTnLst>
                                    <p:set>
                                      <p:cBhvr>
                                        <p:cTn id="106" dur="1" fill="hold">
                                          <p:stCondLst>
                                            <p:cond delay="0"/>
                                          </p:stCondLst>
                                        </p:cTn>
                                        <p:tgtEl>
                                          <p:spTgt spid="147489"/>
                                        </p:tgtEl>
                                        <p:attrNameLst>
                                          <p:attrName>style.visibility</p:attrName>
                                        </p:attrNameLst>
                                      </p:cBhvr>
                                      <p:to>
                                        <p:strVal val="visible"/>
                                      </p:to>
                                    </p:set>
                                    <p:animEffect transition="in" filter="fade">
                                      <p:cBhvr>
                                        <p:cTn id="107" dur="2000"/>
                                        <p:tgtEl>
                                          <p:spTgt spid="147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94" grpId="0"/>
      <p:bldP spid="147495" grpId="0"/>
      <p:bldP spid="147496" grpId="0"/>
      <p:bldP spid="147497" grpId="0"/>
      <p:bldP spid="147498" grpId="0"/>
      <p:bldP spid="147499" grpId="0"/>
      <p:bldP spid="147502" grpId="0" animBg="1"/>
      <p:bldP spid="147504" grpId="0" animBg="1"/>
      <p:bldP spid="147505" grpId="0" animBg="1"/>
      <p:bldP spid="147506" grpId="0" animBg="1"/>
      <p:bldP spid="147507" grpId="0" animBg="1"/>
      <p:bldP spid="147513" grpId="0" animBg="1"/>
      <p:bldP spid="147514" grpId="0" animBg="1"/>
      <p:bldP spid="147515" grpId="0" animBg="1"/>
      <p:bldP spid="147516" grpId="0" animBg="1"/>
      <p:bldP spid="147517" grpId="0" animBg="1"/>
      <p:bldP spid="147518" grpId="0" animBg="1"/>
      <p:bldP spid="147519" grpId="0" animBg="1"/>
      <p:bldP spid="147520" grpId="0" animBg="1"/>
      <p:bldP spid="147521" grpId="0" animBg="1"/>
      <p:bldP spid="1475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76200" y="76200"/>
            <a:ext cx="89154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solidFill>
                  <a:srgbClr val="AD1F1F"/>
                </a:solidFill>
                <a:effectLst>
                  <a:outerShdw blurRad="38100" dist="38100" dir="2700000" algn="tl">
                    <a:srgbClr val="000000"/>
                  </a:outerShdw>
                </a:effectLst>
              </a:rPr>
              <a:t>Energy Source</a:t>
            </a:r>
            <a:endParaRPr lang="en-US" sz="5400" b="1" dirty="0">
              <a:solidFill>
                <a:srgbClr val="AD1F1F"/>
              </a:solidFill>
              <a:effectLst>
                <a:outerShdw blurRad="38100" dist="38100" dir="2700000" algn="tl">
                  <a:srgbClr val="000000"/>
                </a:outerShdw>
              </a:effectLst>
              <a:cs typeface="+mn-cs"/>
            </a:endParaRPr>
          </a:p>
        </p:txBody>
      </p:sp>
      <p:sp>
        <p:nvSpPr>
          <p:cNvPr id="12" name="Text Box 3"/>
          <p:cNvSpPr txBox="1">
            <a:spLocks noChangeArrowheads="1"/>
          </p:cNvSpPr>
          <p:nvPr/>
        </p:nvSpPr>
        <p:spPr bwMode="auto">
          <a:xfrm>
            <a:off x="228600" y="1295400"/>
            <a:ext cx="4724400" cy="4893647"/>
          </a:xfrm>
          <a:prstGeom prst="rect">
            <a:avLst/>
          </a:prstGeom>
          <a:noFill/>
          <a:ln w="9525">
            <a:noFill/>
            <a:miter lim="800000"/>
            <a:headEnd/>
            <a:tailEnd/>
          </a:ln>
        </p:spPr>
        <p:txBody>
          <a:bodyPr wrap="square">
            <a:spAutoFit/>
          </a:bodyPr>
          <a:lstStyle/>
          <a:p>
            <a:pPr>
              <a:defRPr/>
            </a:pPr>
            <a:r>
              <a:rPr lang="en-US" sz="2400" dirty="0" smtClean="0">
                <a:solidFill>
                  <a:srgbClr val="000000"/>
                </a:solidFill>
                <a:latin typeface="+mn-lt"/>
              </a:rPr>
              <a:t>The Sun’s luminosity has been sustained for billions of years (geologic and fossil evidence suggest at least 3.8 billion years). What energy source could last that long?</a:t>
            </a:r>
          </a:p>
          <a:p>
            <a:pPr>
              <a:defRPr/>
            </a:pPr>
            <a:endParaRPr lang="en-US" sz="2400" dirty="0" smtClean="0">
              <a:solidFill>
                <a:srgbClr val="000000"/>
              </a:solidFill>
              <a:latin typeface="+mn-lt"/>
            </a:endParaRPr>
          </a:p>
          <a:p>
            <a:pPr>
              <a:defRPr/>
            </a:pPr>
            <a:r>
              <a:rPr lang="en-US" sz="2400" b="1" dirty="0" smtClean="0">
                <a:solidFill>
                  <a:srgbClr val="000000"/>
                </a:solidFill>
                <a:latin typeface="+mn-lt"/>
              </a:rPr>
              <a:t>Chemical Burning?</a:t>
            </a:r>
            <a:r>
              <a:rPr lang="en-US" sz="2400" dirty="0" smtClean="0">
                <a:solidFill>
                  <a:srgbClr val="000000"/>
                </a:solidFill>
                <a:latin typeface="+mn-lt"/>
              </a:rPr>
              <a:t>: </a:t>
            </a:r>
          </a:p>
          <a:p>
            <a:pPr>
              <a:defRPr/>
            </a:pPr>
            <a:r>
              <a:rPr lang="en-US" sz="2400" dirty="0" smtClean="0">
                <a:solidFill>
                  <a:srgbClr val="000000"/>
                </a:solidFill>
                <a:latin typeface="+mn-lt"/>
              </a:rPr>
              <a:t>If the Sun were made of coal, burning (oxidizing: </a:t>
            </a:r>
            <a:r>
              <a:rPr lang="en-US" sz="2400" i="1" dirty="0" smtClean="0">
                <a:solidFill>
                  <a:srgbClr val="000000"/>
                </a:solidFill>
                <a:latin typeface="+mn-lt"/>
              </a:rPr>
              <a:t>chemical potential energy</a:t>
            </a:r>
            <a:r>
              <a:rPr lang="en-US" sz="2400" dirty="0" smtClean="0">
                <a:solidFill>
                  <a:srgbClr val="000000"/>
                </a:solidFill>
                <a:latin typeface="+mn-lt"/>
              </a:rPr>
              <a:t> → </a:t>
            </a:r>
            <a:r>
              <a:rPr lang="en-US" sz="2400" i="1" dirty="0" smtClean="0">
                <a:solidFill>
                  <a:srgbClr val="000000"/>
                </a:solidFill>
                <a:latin typeface="+mn-lt"/>
              </a:rPr>
              <a:t>thermal energy</a:t>
            </a:r>
            <a:r>
              <a:rPr lang="en-US" sz="2400" dirty="0" smtClean="0">
                <a:solidFill>
                  <a:srgbClr val="000000"/>
                </a:solidFill>
                <a:latin typeface="+mn-lt"/>
              </a:rPr>
              <a:t>) it could only sustain the luminosity for ~1,000 years.</a:t>
            </a:r>
            <a:endParaRPr lang="en-US" sz="2400" dirty="0">
              <a:solidFill>
                <a:srgbClr val="000000"/>
              </a:solidFill>
              <a:latin typeface="+mn-lt"/>
            </a:endParaRPr>
          </a:p>
        </p:txBody>
      </p:sp>
      <p:pic>
        <p:nvPicPr>
          <p:cNvPr id="9217" name="Picture 1" descr="\\sfo\Company\Images\Astronomical Images\Solar System\Sun\Sunset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19200"/>
            <a:ext cx="3296058" cy="533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265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se.tufts.edu/cosmos/pictures/stars/Fig10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00" y="1371600"/>
            <a:ext cx="4762500" cy="2790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
          <p:cNvSpPr txBox="1">
            <a:spLocks noChangeArrowheads="1"/>
          </p:cNvSpPr>
          <p:nvPr/>
        </p:nvSpPr>
        <p:spPr bwMode="auto">
          <a:xfrm>
            <a:off x="76200" y="76200"/>
            <a:ext cx="89154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solidFill>
                  <a:srgbClr val="AD1F1F"/>
                </a:solidFill>
                <a:effectLst>
                  <a:outerShdw blurRad="38100" dist="38100" dir="2700000" algn="tl">
                    <a:srgbClr val="000000"/>
                  </a:outerShdw>
                </a:effectLst>
              </a:rPr>
              <a:t>Energy Source</a:t>
            </a:r>
            <a:endParaRPr lang="en-US" sz="5400" b="1" dirty="0">
              <a:solidFill>
                <a:srgbClr val="AD1F1F"/>
              </a:solidFill>
              <a:effectLst>
                <a:outerShdw blurRad="38100" dist="38100" dir="2700000" algn="tl">
                  <a:srgbClr val="000000"/>
                </a:outerShdw>
              </a:effectLst>
              <a:cs typeface="+mn-cs"/>
            </a:endParaRPr>
          </a:p>
        </p:txBody>
      </p:sp>
      <p:sp>
        <p:nvSpPr>
          <p:cNvPr id="12" name="Text Box 3"/>
          <p:cNvSpPr txBox="1">
            <a:spLocks noChangeArrowheads="1"/>
          </p:cNvSpPr>
          <p:nvPr/>
        </p:nvSpPr>
        <p:spPr bwMode="auto">
          <a:xfrm>
            <a:off x="228600" y="1295400"/>
            <a:ext cx="4191000" cy="5324535"/>
          </a:xfrm>
          <a:prstGeom prst="rect">
            <a:avLst/>
          </a:prstGeom>
          <a:noFill/>
          <a:ln w="9525">
            <a:noFill/>
            <a:miter lim="800000"/>
            <a:headEnd/>
            <a:tailEnd/>
          </a:ln>
        </p:spPr>
        <p:txBody>
          <a:bodyPr wrap="square">
            <a:spAutoFit/>
          </a:bodyPr>
          <a:lstStyle/>
          <a:p>
            <a:pPr>
              <a:defRPr/>
            </a:pPr>
            <a:r>
              <a:rPr lang="en-US" sz="2000" dirty="0" smtClean="0">
                <a:solidFill>
                  <a:srgbClr val="000000"/>
                </a:solidFill>
                <a:latin typeface="+mn-lt"/>
              </a:rPr>
              <a:t>The Sun’s luminosity has been sustained for billions of years. What energy source could last that long?</a:t>
            </a:r>
          </a:p>
          <a:p>
            <a:pPr>
              <a:defRPr/>
            </a:pPr>
            <a:endParaRPr lang="en-US" sz="2000" dirty="0">
              <a:solidFill>
                <a:srgbClr val="000000"/>
              </a:solidFill>
              <a:latin typeface="+mn-lt"/>
            </a:endParaRPr>
          </a:p>
          <a:p>
            <a:pPr>
              <a:defRPr/>
            </a:pPr>
            <a:r>
              <a:rPr lang="en-US" sz="2000" b="1" dirty="0" smtClean="0">
                <a:solidFill>
                  <a:srgbClr val="000000"/>
                </a:solidFill>
                <a:latin typeface="+mn-lt"/>
              </a:rPr>
              <a:t>Gravitational contraction?</a:t>
            </a:r>
            <a:r>
              <a:rPr lang="en-US" sz="2000" dirty="0" smtClean="0">
                <a:solidFill>
                  <a:srgbClr val="000000"/>
                </a:solidFill>
                <a:latin typeface="+mn-lt"/>
              </a:rPr>
              <a:t>: </a:t>
            </a:r>
          </a:p>
          <a:p>
            <a:pPr>
              <a:defRPr/>
            </a:pPr>
            <a:r>
              <a:rPr lang="en-US" sz="2000" dirty="0" smtClean="0">
                <a:solidFill>
                  <a:srgbClr val="000000"/>
                </a:solidFill>
                <a:latin typeface="+mn-lt"/>
              </a:rPr>
              <a:t>compression of gas from gravity </a:t>
            </a:r>
            <a:r>
              <a:rPr lang="en-US" sz="2000" i="1" dirty="0" smtClean="0">
                <a:solidFill>
                  <a:srgbClr val="000000"/>
                </a:solidFill>
                <a:latin typeface="+mn-lt"/>
              </a:rPr>
              <a:t>heats</a:t>
            </a:r>
            <a:r>
              <a:rPr lang="en-US" sz="2000" dirty="0" smtClean="0">
                <a:solidFill>
                  <a:srgbClr val="000000"/>
                </a:solidFill>
                <a:latin typeface="+mn-lt"/>
              </a:rPr>
              <a:t> the gas. </a:t>
            </a:r>
          </a:p>
          <a:p>
            <a:pPr>
              <a:defRPr/>
            </a:pPr>
            <a:endParaRPr lang="en-US" sz="2000" i="1" dirty="0">
              <a:solidFill>
                <a:srgbClr val="000000"/>
              </a:solidFill>
              <a:latin typeface="+mn-lt"/>
            </a:endParaRPr>
          </a:p>
          <a:p>
            <a:pPr>
              <a:defRPr/>
            </a:pPr>
            <a:r>
              <a:rPr lang="en-US" sz="2000" i="1" dirty="0" smtClean="0">
                <a:solidFill>
                  <a:srgbClr val="000000"/>
                </a:solidFill>
                <a:latin typeface="+mn-lt"/>
              </a:rPr>
              <a:t>gravitational potential energy </a:t>
            </a:r>
            <a:r>
              <a:rPr lang="en-US" sz="2000" i="1" dirty="0">
                <a:solidFill>
                  <a:srgbClr val="000000"/>
                </a:solidFill>
                <a:latin typeface="+mn-lt"/>
              </a:rPr>
              <a:t>→ thermal </a:t>
            </a:r>
            <a:r>
              <a:rPr lang="en-US" sz="2000" i="1" dirty="0" smtClean="0">
                <a:solidFill>
                  <a:srgbClr val="000000"/>
                </a:solidFill>
                <a:latin typeface="+mn-lt"/>
              </a:rPr>
              <a:t>energy </a:t>
            </a:r>
            <a:r>
              <a:rPr lang="en-US" sz="2000" dirty="0" smtClean="0">
                <a:solidFill>
                  <a:srgbClr val="000000"/>
                </a:solidFill>
                <a:latin typeface="+mn-lt"/>
              </a:rPr>
              <a:t>(</a:t>
            </a:r>
            <a:r>
              <a:rPr lang="en-US" sz="2000" i="1" dirty="0" smtClean="0">
                <a:solidFill>
                  <a:srgbClr val="000000"/>
                </a:solidFill>
                <a:latin typeface="+mn-lt"/>
              </a:rPr>
              <a:t>randomized kinetic energy</a:t>
            </a:r>
            <a:r>
              <a:rPr lang="en-US" sz="2000" dirty="0" smtClean="0">
                <a:solidFill>
                  <a:srgbClr val="000000"/>
                </a:solidFill>
                <a:latin typeface="+mn-lt"/>
              </a:rPr>
              <a:t> of the gas particles) </a:t>
            </a:r>
          </a:p>
          <a:p>
            <a:pPr>
              <a:defRPr/>
            </a:pPr>
            <a:endParaRPr lang="en-US" sz="2000" dirty="0">
              <a:solidFill>
                <a:srgbClr val="000000"/>
              </a:solidFill>
              <a:latin typeface="+mn-lt"/>
            </a:endParaRPr>
          </a:p>
          <a:p>
            <a:pPr>
              <a:defRPr/>
            </a:pPr>
            <a:r>
              <a:rPr lang="en-US" sz="2000" dirty="0" smtClean="0">
                <a:solidFill>
                  <a:srgbClr val="000000"/>
                </a:solidFill>
                <a:latin typeface="+mn-lt"/>
              </a:rPr>
              <a:t>original source of energy for the Sun. </a:t>
            </a:r>
          </a:p>
          <a:p>
            <a:pPr>
              <a:defRPr/>
            </a:pPr>
            <a:endParaRPr lang="en-US" sz="2000" dirty="0" smtClean="0">
              <a:solidFill>
                <a:srgbClr val="000000"/>
              </a:solidFill>
              <a:latin typeface="+mn-lt"/>
            </a:endParaRPr>
          </a:p>
          <a:p>
            <a:pPr>
              <a:defRPr/>
            </a:pPr>
            <a:r>
              <a:rPr lang="en-US" sz="2000" dirty="0" smtClean="0">
                <a:solidFill>
                  <a:srgbClr val="000000"/>
                </a:solidFill>
                <a:latin typeface="+mn-lt"/>
              </a:rPr>
              <a:t>could only sustain the Sun’s luminosity for ~10 million years. </a:t>
            </a:r>
          </a:p>
        </p:txBody>
      </p:sp>
      <p:sp>
        <p:nvSpPr>
          <p:cNvPr id="2" name="Rectangle 1"/>
          <p:cNvSpPr/>
          <p:nvPr/>
        </p:nvSpPr>
        <p:spPr>
          <a:xfrm>
            <a:off x="4419600" y="4495800"/>
            <a:ext cx="4648200" cy="1015663"/>
          </a:xfrm>
          <a:prstGeom prst="rect">
            <a:avLst/>
          </a:prstGeom>
        </p:spPr>
        <p:txBody>
          <a:bodyPr wrap="square">
            <a:spAutoFit/>
          </a:bodyPr>
          <a:lstStyle/>
          <a:p>
            <a:pPr>
              <a:defRPr/>
            </a:pPr>
            <a:endParaRPr lang="en-US" sz="2000" dirty="0">
              <a:solidFill>
                <a:srgbClr val="000000"/>
              </a:solidFill>
            </a:endParaRPr>
          </a:p>
          <a:p>
            <a:pPr algn="ctr">
              <a:defRPr/>
            </a:pPr>
            <a:r>
              <a:rPr lang="en-US" sz="2000" dirty="0">
                <a:solidFill>
                  <a:srgbClr val="000000"/>
                </a:solidFill>
              </a:rPr>
              <a:t>C</a:t>
            </a:r>
            <a:r>
              <a:rPr lang="en-US" sz="2000" dirty="0" smtClean="0">
                <a:solidFill>
                  <a:srgbClr val="000000"/>
                </a:solidFill>
              </a:rPr>
              <a:t>urrent </a:t>
            </a:r>
            <a:r>
              <a:rPr lang="en-US" sz="2000" dirty="0">
                <a:solidFill>
                  <a:srgbClr val="000000"/>
                </a:solidFill>
              </a:rPr>
              <a:t>energy source for </a:t>
            </a:r>
            <a:r>
              <a:rPr lang="en-US" sz="2000" dirty="0" smtClean="0">
                <a:solidFill>
                  <a:srgbClr val="000000"/>
                </a:solidFill>
              </a:rPr>
              <a:t/>
            </a:r>
            <a:br>
              <a:rPr lang="en-US" sz="2000" dirty="0" smtClean="0">
                <a:solidFill>
                  <a:srgbClr val="000000"/>
                </a:solidFill>
              </a:rPr>
            </a:br>
            <a:r>
              <a:rPr lang="en-US" sz="2000" dirty="0" smtClean="0">
                <a:solidFill>
                  <a:srgbClr val="000000"/>
                </a:solidFill>
              </a:rPr>
              <a:t>Jupiter </a:t>
            </a:r>
            <a:r>
              <a:rPr lang="en-US" sz="2000" dirty="0">
                <a:solidFill>
                  <a:srgbClr val="000000"/>
                </a:solidFill>
              </a:rPr>
              <a:t>and Saturn.</a:t>
            </a:r>
          </a:p>
        </p:txBody>
      </p:sp>
    </p:spTree>
    <p:extLst>
      <p:ext uri="{BB962C8B-B14F-4D97-AF65-F5344CB8AC3E}">
        <p14:creationId xmlns:p14="http://schemas.microsoft.com/office/powerpoint/2010/main" val="3381719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se.ssl.berkeley.edu/bmendez/ay10/2002/notes/pics/bt2lf1406_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2204"/>
            <a:ext cx="2514600" cy="2458596"/>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
          <p:cNvSpPr txBox="1">
            <a:spLocks noChangeArrowheads="1"/>
          </p:cNvSpPr>
          <p:nvPr/>
        </p:nvSpPr>
        <p:spPr bwMode="auto">
          <a:xfrm>
            <a:off x="3048000" y="76200"/>
            <a:ext cx="59436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solidFill>
                  <a:srgbClr val="AD1F1F"/>
                </a:solidFill>
                <a:effectLst>
                  <a:outerShdw blurRad="38100" dist="38100" dir="2700000" algn="tl">
                    <a:srgbClr val="000000"/>
                  </a:outerShdw>
                </a:effectLst>
              </a:rPr>
              <a:t>Nuclear Fusion</a:t>
            </a:r>
            <a:endParaRPr lang="en-US" sz="5400" b="1" dirty="0">
              <a:solidFill>
                <a:srgbClr val="AD1F1F"/>
              </a:solidFill>
              <a:effectLst>
                <a:outerShdw blurRad="38100" dist="38100" dir="2700000" algn="tl">
                  <a:srgbClr val="000000"/>
                </a:outerShdw>
              </a:effectLst>
              <a:cs typeface="+mn-cs"/>
            </a:endParaRPr>
          </a:p>
        </p:txBody>
      </p:sp>
      <p:pic>
        <p:nvPicPr>
          <p:cNvPr id="8194" name="Picture 2" descr="http://cnx.org/content/m31443/latest/graphics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8074" y="1882200"/>
            <a:ext cx="4825926" cy="3909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3"/>
          <p:cNvSpPr txBox="1">
            <a:spLocks noChangeArrowheads="1"/>
          </p:cNvSpPr>
          <p:nvPr/>
        </p:nvSpPr>
        <p:spPr bwMode="auto">
          <a:xfrm>
            <a:off x="152400" y="2659082"/>
            <a:ext cx="4572000" cy="3970318"/>
          </a:xfrm>
          <a:prstGeom prst="rect">
            <a:avLst/>
          </a:prstGeom>
          <a:noFill/>
          <a:ln w="9525">
            <a:noFill/>
            <a:miter lim="800000"/>
            <a:headEnd/>
            <a:tailEnd/>
          </a:ln>
        </p:spPr>
        <p:txBody>
          <a:bodyPr wrap="square">
            <a:spAutoFit/>
          </a:bodyPr>
          <a:lstStyle/>
          <a:p>
            <a:pPr>
              <a:defRPr/>
            </a:pPr>
            <a:r>
              <a:rPr lang="en-US" sz="2100" dirty="0" smtClean="0">
                <a:solidFill>
                  <a:srgbClr val="000000"/>
                </a:solidFill>
                <a:latin typeface="+mn-lt"/>
              </a:rPr>
              <a:t>most common nuclear reaction for Sun-like stars.</a:t>
            </a:r>
          </a:p>
          <a:p>
            <a:pPr>
              <a:defRPr/>
            </a:pPr>
            <a:endParaRPr lang="en-US" sz="2100" dirty="0" smtClean="0">
              <a:solidFill>
                <a:srgbClr val="000000"/>
              </a:solidFill>
              <a:latin typeface="+mn-lt"/>
            </a:endParaRPr>
          </a:p>
          <a:p>
            <a:pPr>
              <a:defRPr/>
            </a:pPr>
            <a:r>
              <a:rPr lang="en-US" sz="2100" dirty="0" smtClean="0">
                <a:solidFill>
                  <a:srgbClr val="000000"/>
                </a:solidFill>
                <a:latin typeface="+mn-lt"/>
              </a:rPr>
              <a:t>4 protons → a helium nucleus, positrons, neutrinos, and gamma rays</a:t>
            </a:r>
          </a:p>
          <a:p>
            <a:pPr>
              <a:defRPr/>
            </a:pPr>
            <a:endParaRPr lang="en-US" sz="2100" dirty="0">
              <a:solidFill>
                <a:srgbClr val="000000"/>
              </a:solidFill>
              <a:latin typeface="+mn-lt"/>
            </a:endParaRPr>
          </a:p>
          <a:p>
            <a:pPr>
              <a:defRPr/>
            </a:pPr>
            <a:r>
              <a:rPr lang="en-US" sz="2100" dirty="0" smtClean="0">
                <a:solidFill>
                  <a:srgbClr val="000000"/>
                </a:solidFill>
                <a:latin typeface="+mn-lt"/>
              </a:rPr>
              <a:t>mass of the 4 protons &gt; the mass of the helium nucleus, the positrons, and the neutrinos combined. </a:t>
            </a:r>
          </a:p>
          <a:p>
            <a:pPr>
              <a:defRPr/>
            </a:pPr>
            <a:endParaRPr lang="en-US" sz="2100" dirty="0">
              <a:solidFill>
                <a:srgbClr val="000000"/>
              </a:solidFill>
              <a:latin typeface="+mn-lt"/>
            </a:endParaRPr>
          </a:p>
          <a:p>
            <a:pPr>
              <a:defRPr/>
            </a:pPr>
            <a:r>
              <a:rPr lang="en-US" sz="2100" dirty="0" smtClean="0">
                <a:solidFill>
                  <a:srgbClr val="000000"/>
                </a:solidFill>
                <a:latin typeface="+mn-lt"/>
              </a:rPr>
              <a:t>mass → gamma ray photons:</a:t>
            </a:r>
            <a:endParaRPr lang="en-US" sz="2100" dirty="0">
              <a:solidFill>
                <a:srgbClr val="000000"/>
              </a:solidFill>
              <a:latin typeface="+mn-lt"/>
            </a:endParaRPr>
          </a:p>
        </p:txBody>
      </p:sp>
      <p:sp>
        <p:nvSpPr>
          <p:cNvPr id="2" name="Rectangle 1"/>
          <p:cNvSpPr/>
          <p:nvPr/>
        </p:nvSpPr>
        <p:spPr>
          <a:xfrm>
            <a:off x="4419600" y="1501200"/>
            <a:ext cx="2895600" cy="369332"/>
          </a:xfrm>
          <a:prstGeom prst="rect">
            <a:avLst/>
          </a:prstGeom>
        </p:spPr>
        <p:txBody>
          <a:bodyPr wrap="square">
            <a:spAutoFit/>
          </a:bodyPr>
          <a:lstStyle/>
          <a:p>
            <a:pPr algn="ctr">
              <a:defRPr/>
            </a:pPr>
            <a:r>
              <a:rPr lang="en-US" dirty="0">
                <a:solidFill>
                  <a:srgbClr val="000000"/>
                </a:solidFill>
              </a:rPr>
              <a:t>proton-proton </a:t>
            </a:r>
            <a:r>
              <a:rPr lang="en-US" dirty="0" smtClean="0">
                <a:solidFill>
                  <a:srgbClr val="000000"/>
                </a:solidFill>
              </a:rPr>
              <a:t>chain</a:t>
            </a:r>
            <a:endParaRPr lang="en-US" dirty="0">
              <a:solidFill>
                <a:srgbClr val="000000"/>
              </a:solidFill>
            </a:endParaRPr>
          </a:p>
        </p:txBody>
      </p:sp>
      <p:sp>
        <p:nvSpPr>
          <p:cNvPr id="3" name="Rectangle 2"/>
          <p:cNvSpPr/>
          <p:nvPr/>
        </p:nvSpPr>
        <p:spPr>
          <a:xfrm>
            <a:off x="4038600" y="6043136"/>
            <a:ext cx="4572000" cy="738664"/>
          </a:xfrm>
          <a:prstGeom prst="rect">
            <a:avLst/>
          </a:prstGeom>
        </p:spPr>
        <p:txBody>
          <a:bodyPr>
            <a:spAutoFit/>
          </a:bodyPr>
          <a:lstStyle/>
          <a:p>
            <a:pPr>
              <a:defRPr/>
            </a:pPr>
            <a:r>
              <a:rPr lang="en-US" sz="2100" dirty="0">
                <a:solidFill>
                  <a:srgbClr val="000000"/>
                </a:solidFill>
              </a:rPr>
              <a:t>the energy equivalent to the missing mass by the equation E = mc</a:t>
            </a:r>
            <a:r>
              <a:rPr lang="en-US" sz="2100" baseline="30000" dirty="0">
                <a:solidFill>
                  <a:srgbClr val="000000"/>
                </a:solidFill>
              </a:rPr>
              <a:t>2</a:t>
            </a:r>
            <a:r>
              <a:rPr lang="en-US" sz="2100" dirty="0">
                <a:solidFill>
                  <a:srgbClr val="000000"/>
                </a:solidFill>
              </a:rPr>
              <a:t> </a:t>
            </a:r>
          </a:p>
        </p:txBody>
      </p:sp>
    </p:spTree>
    <p:extLst>
      <p:ext uri="{BB962C8B-B14F-4D97-AF65-F5344CB8AC3E}">
        <p14:creationId xmlns:p14="http://schemas.microsoft.com/office/powerpoint/2010/main" val="1988227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76200" y="76200"/>
            <a:ext cx="89154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solidFill>
                  <a:srgbClr val="AD1F1F"/>
                </a:solidFill>
                <a:effectLst>
                  <a:outerShdw blurRad="38100" dist="38100" dir="2700000" algn="tl">
                    <a:srgbClr val="000000"/>
                  </a:outerShdw>
                </a:effectLst>
              </a:rPr>
              <a:t>Random Walk</a:t>
            </a:r>
            <a:endParaRPr lang="en-US" sz="5400" b="1" dirty="0">
              <a:solidFill>
                <a:srgbClr val="AD1F1F"/>
              </a:solidFill>
              <a:effectLst>
                <a:outerShdw blurRad="38100" dist="38100" dir="2700000" algn="tl">
                  <a:srgbClr val="000000"/>
                </a:outerShdw>
              </a:effectLst>
              <a:cs typeface="+mn-cs"/>
            </a:endParaRPr>
          </a:p>
        </p:txBody>
      </p:sp>
      <p:sp>
        <p:nvSpPr>
          <p:cNvPr id="12" name="Text Box 3"/>
          <p:cNvSpPr txBox="1">
            <a:spLocks noChangeArrowheads="1"/>
          </p:cNvSpPr>
          <p:nvPr/>
        </p:nvSpPr>
        <p:spPr bwMode="auto">
          <a:xfrm>
            <a:off x="152400" y="1020901"/>
            <a:ext cx="5167095" cy="3170099"/>
          </a:xfrm>
          <a:prstGeom prst="rect">
            <a:avLst/>
          </a:prstGeom>
          <a:noFill/>
          <a:ln w="9525">
            <a:noFill/>
            <a:miter lim="800000"/>
            <a:headEnd/>
            <a:tailEnd/>
          </a:ln>
        </p:spPr>
        <p:txBody>
          <a:bodyPr wrap="square">
            <a:spAutoFit/>
          </a:bodyPr>
          <a:lstStyle/>
          <a:p>
            <a:pPr>
              <a:defRPr/>
            </a:pPr>
            <a:r>
              <a:rPr lang="en-US" sz="2000" dirty="0" smtClean="0">
                <a:solidFill>
                  <a:srgbClr val="000000"/>
                </a:solidFill>
                <a:latin typeface="+mn-lt"/>
              </a:rPr>
              <a:t>Photons bounce off of electrons – imparting energy to the plasma (pressure and temperature increase)</a:t>
            </a:r>
          </a:p>
          <a:p>
            <a:pPr>
              <a:defRPr/>
            </a:pPr>
            <a:endParaRPr lang="en-US" sz="2000" dirty="0">
              <a:solidFill>
                <a:srgbClr val="000000"/>
              </a:solidFill>
              <a:latin typeface="+mn-lt"/>
            </a:endParaRPr>
          </a:p>
          <a:p>
            <a:pPr>
              <a:defRPr/>
            </a:pPr>
            <a:r>
              <a:rPr lang="en-US" sz="2000" dirty="0" smtClean="0">
                <a:solidFill>
                  <a:srgbClr val="000000"/>
                </a:solidFill>
                <a:latin typeface="+mn-lt"/>
              </a:rPr>
              <a:t>Plasma is very dense in core and radiative zone</a:t>
            </a:r>
          </a:p>
          <a:p>
            <a:pPr>
              <a:defRPr/>
            </a:pPr>
            <a:endParaRPr lang="en-US" sz="2000" dirty="0">
              <a:solidFill>
                <a:srgbClr val="000000"/>
              </a:solidFill>
              <a:latin typeface="+mn-lt"/>
            </a:endParaRPr>
          </a:p>
          <a:p>
            <a:pPr>
              <a:defRPr/>
            </a:pPr>
            <a:r>
              <a:rPr lang="en-US" sz="2000" dirty="0" smtClean="0">
                <a:solidFill>
                  <a:srgbClr val="000000"/>
                </a:solidFill>
                <a:latin typeface="+mn-lt"/>
              </a:rPr>
              <a:t>Can take 10,000 -100,000 years for the energy generated in the core to escape to the surface. </a:t>
            </a:r>
            <a:endParaRPr lang="en-US" sz="2000" dirty="0">
              <a:solidFill>
                <a:srgbClr val="000000"/>
              </a:solidFill>
              <a:latin typeface="+mn-lt"/>
            </a:endParaRPr>
          </a:p>
        </p:txBody>
      </p:sp>
      <p:pic>
        <p:nvPicPr>
          <p:cNvPr id="2050" name="Picture 2" descr="http://figures.boundless.com/16991/full/figure-2030-04-02a.j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295" y="1219200"/>
            <a:ext cx="3653055" cy="3429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anwal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4267200"/>
            <a:ext cx="5400675"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996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76200" y="2967335"/>
            <a:ext cx="89154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solidFill>
                  <a:srgbClr val="AD1F1F"/>
                </a:solidFill>
                <a:effectLst>
                  <a:outerShdw blurRad="38100" dist="38100" dir="2700000" algn="tl">
                    <a:srgbClr val="000000"/>
                  </a:outerShdw>
                </a:effectLst>
              </a:rPr>
              <a:t>Extra Slides</a:t>
            </a:r>
            <a:endParaRPr lang="en-US" sz="5400" b="1" dirty="0">
              <a:solidFill>
                <a:srgbClr val="AD1F1F"/>
              </a:solidFill>
              <a:effectLst>
                <a:outerShdw blurRad="38100" dist="38100" dir="2700000" algn="tl">
                  <a:srgbClr val="000000"/>
                </a:outerShdw>
              </a:effectLst>
              <a:cs typeface="+mn-cs"/>
            </a:endParaRPr>
          </a:p>
        </p:txBody>
      </p:sp>
    </p:spTree>
    <p:extLst>
      <p:ext uri="{BB962C8B-B14F-4D97-AF65-F5344CB8AC3E}">
        <p14:creationId xmlns:p14="http://schemas.microsoft.com/office/powerpoint/2010/main" val="1294161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76200" y="76200"/>
            <a:ext cx="89154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solidFill>
                  <a:srgbClr val="AD1F1F"/>
                </a:solidFill>
                <a:effectLst>
                  <a:outerShdw blurRad="38100" dist="38100" dir="2700000" algn="tl">
                    <a:srgbClr val="000000"/>
                  </a:outerShdw>
                </a:effectLst>
                <a:cs typeface="+mn-cs"/>
              </a:rPr>
              <a:t>Age of </a:t>
            </a:r>
            <a:r>
              <a:rPr lang="en-US" sz="5400" b="1" dirty="0">
                <a:solidFill>
                  <a:srgbClr val="AD1F1F"/>
                </a:solidFill>
                <a:effectLst>
                  <a:outerShdw blurRad="38100" dist="38100" dir="2700000" algn="tl">
                    <a:srgbClr val="000000"/>
                  </a:outerShdw>
                </a:effectLst>
                <a:cs typeface="+mn-cs"/>
              </a:rPr>
              <a:t>the </a:t>
            </a:r>
            <a:r>
              <a:rPr lang="en-US" sz="5400" b="1" dirty="0" smtClean="0">
                <a:solidFill>
                  <a:srgbClr val="AD1F1F"/>
                </a:solidFill>
                <a:effectLst>
                  <a:outerShdw blurRad="38100" dist="38100" dir="2700000" algn="tl">
                    <a:srgbClr val="000000"/>
                  </a:outerShdw>
                </a:effectLst>
                <a:cs typeface="+mn-cs"/>
              </a:rPr>
              <a:t>Sun</a:t>
            </a:r>
            <a:endParaRPr lang="en-US" sz="5400" b="1" dirty="0">
              <a:solidFill>
                <a:srgbClr val="AD1F1F"/>
              </a:solidFill>
              <a:effectLst>
                <a:outerShdw blurRad="38100" dist="38100" dir="2700000" algn="tl">
                  <a:srgbClr val="000000"/>
                </a:outerShdw>
              </a:effectLst>
              <a:cs typeface="+mn-cs"/>
            </a:endParaRPr>
          </a:p>
        </p:txBody>
      </p:sp>
      <p:sp>
        <p:nvSpPr>
          <p:cNvPr id="12" name="Text Box 3"/>
          <p:cNvSpPr txBox="1">
            <a:spLocks noChangeArrowheads="1"/>
          </p:cNvSpPr>
          <p:nvPr/>
        </p:nvSpPr>
        <p:spPr bwMode="auto">
          <a:xfrm>
            <a:off x="228600" y="1143000"/>
            <a:ext cx="4724400" cy="5509200"/>
          </a:xfrm>
          <a:prstGeom prst="rect">
            <a:avLst/>
          </a:prstGeom>
          <a:noFill/>
          <a:ln w="9525">
            <a:noFill/>
            <a:miter lim="800000"/>
            <a:headEnd/>
            <a:tailEnd/>
          </a:ln>
        </p:spPr>
        <p:txBody>
          <a:bodyPr wrap="square">
            <a:spAutoFit/>
          </a:bodyPr>
          <a:lstStyle/>
          <a:p>
            <a:pPr>
              <a:defRPr/>
            </a:pPr>
            <a:r>
              <a:rPr lang="en-US" sz="1600" dirty="0" smtClean="0">
                <a:solidFill>
                  <a:srgbClr val="000000"/>
                </a:solidFill>
                <a:latin typeface="+mn-lt"/>
              </a:rPr>
              <a:t>We think that the Sun and Solar System formed from a single interstellar cloud all at the same time. So the oldest rocks in the Solar System should gives us an approximate age for the Sun as well.</a:t>
            </a:r>
          </a:p>
          <a:p>
            <a:pPr>
              <a:defRPr/>
            </a:pPr>
            <a:endParaRPr lang="en-US" sz="1600" dirty="0">
              <a:solidFill>
                <a:srgbClr val="000000"/>
              </a:solidFill>
              <a:latin typeface="+mn-lt"/>
            </a:endParaRPr>
          </a:p>
          <a:p>
            <a:pPr>
              <a:defRPr/>
            </a:pPr>
            <a:r>
              <a:rPr lang="en-US" sz="1600" dirty="0" smtClean="0">
                <a:solidFill>
                  <a:srgbClr val="000000"/>
                </a:solidFill>
                <a:latin typeface="+mn-lt"/>
              </a:rPr>
              <a:t>Rocks are dated using their relative abundances of radioactive elements and their decay products.</a:t>
            </a:r>
          </a:p>
          <a:p>
            <a:pPr>
              <a:defRPr/>
            </a:pPr>
            <a:endParaRPr lang="en-US" sz="1600" dirty="0">
              <a:solidFill>
                <a:srgbClr val="000000"/>
              </a:solidFill>
              <a:latin typeface="+mn-lt"/>
            </a:endParaRPr>
          </a:p>
          <a:p>
            <a:pPr>
              <a:defRPr/>
            </a:pPr>
            <a:r>
              <a:rPr lang="en-US" sz="1600" dirty="0" smtClean="0">
                <a:solidFill>
                  <a:srgbClr val="000000"/>
                </a:solidFill>
                <a:latin typeface="+mn-lt"/>
              </a:rPr>
              <a:t>The oldest rocks on Earth are 4.6 billion years old as are the oldest meteorites ever examined.</a:t>
            </a:r>
          </a:p>
          <a:p>
            <a:pPr>
              <a:defRPr/>
            </a:pPr>
            <a:endParaRPr lang="en-US" sz="1600" dirty="0">
              <a:solidFill>
                <a:srgbClr val="000000"/>
              </a:solidFill>
              <a:latin typeface="+mn-lt"/>
            </a:endParaRPr>
          </a:p>
          <a:p>
            <a:pPr>
              <a:defRPr/>
            </a:pPr>
            <a:r>
              <a:rPr lang="en-US" sz="1600" dirty="0" smtClean="0">
                <a:solidFill>
                  <a:srgbClr val="000000"/>
                </a:solidFill>
                <a:latin typeface="+mn-lt"/>
              </a:rPr>
              <a:t>So the Sun is at least 4.6 billion years old. The oldest fossils of life on Earth are 3.8 billion years old. So the Sun must have reached equilibrium by at least that age.</a:t>
            </a:r>
          </a:p>
          <a:p>
            <a:pPr>
              <a:defRPr/>
            </a:pPr>
            <a:endParaRPr lang="en-US" sz="1600" dirty="0">
              <a:solidFill>
                <a:srgbClr val="000000"/>
              </a:solidFill>
              <a:latin typeface="+mn-lt"/>
            </a:endParaRPr>
          </a:p>
          <a:p>
            <a:pPr>
              <a:defRPr/>
            </a:pPr>
            <a:r>
              <a:rPr lang="en-US" sz="1600" dirty="0" smtClean="0">
                <a:solidFill>
                  <a:srgbClr val="000000"/>
                </a:solidFill>
                <a:latin typeface="+mn-lt"/>
              </a:rPr>
              <a:t>It burns through fuel at the rate of its luminosity. We figure that about less than 1% of its mass is available to convert to energy through fusion. This gives a total lifetime of the Sun at about </a:t>
            </a:r>
            <a:r>
              <a:rPr lang="en-US" sz="1600" b="1" dirty="0" smtClean="0">
                <a:solidFill>
                  <a:srgbClr val="000000"/>
                </a:solidFill>
                <a:latin typeface="+mn-lt"/>
              </a:rPr>
              <a:t>10 billion years</a:t>
            </a:r>
            <a:r>
              <a:rPr lang="en-US" sz="1600" dirty="0" smtClean="0">
                <a:solidFill>
                  <a:srgbClr val="000000"/>
                </a:solidFill>
                <a:latin typeface="+mn-lt"/>
              </a:rPr>
              <a:t>. </a:t>
            </a:r>
            <a:endParaRPr lang="en-US" sz="1600" dirty="0">
              <a:solidFill>
                <a:srgbClr val="000000"/>
              </a:solidFill>
              <a:latin typeface="+mn-lt"/>
            </a:endParaRPr>
          </a:p>
        </p:txBody>
      </p:sp>
      <p:pic>
        <p:nvPicPr>
          <p:cNvPr id="7170" name="Picture 2" descr="http://astronomyonline.org/Exoplanets/Images/Exoplanets/SolarNebu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219200"/>
            <a:ext cx="3678428" cy="39624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tarlife.jpg (560×28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953000" y="5343841"/>
            <a:ext cx="4153786" cy="10589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53000" y="5989320"/>
            <a:ext cx="533400" cy="256032"/>
          </a:xfrm>
          <a:prstGeom prst="rect">
            <a:avLst/>
          </a:prstGeom>
          <a:solidFill>
            <a:schemeClr val="tx1"/>
          </a:solidFill>
        </p:spPr>
        <p:txBody>
          <a:bodyPr wrap="square" rtlCol="0">
            <a:spAutoFit/>
          </a:bodyPr>
          <a:lstStyle/>
          <a:p>
            <a:r>
              <a:rPr lang="en-US" sz="1000" b="1" dirty="0" smtClean="0">
                <a:solidFill>
                  <a:schemeClr val="bg1"/>
                </a:solidFill>
              </a:rPr>
              <a:t>  Sun</a:t>
            </a:r>
            <a:endParaRPr lang="en-US" sz="1000" b="1" dirty="0">
              <a:solidFill>
                <a:schemeClr val="bg1"/>
              </a:solidFill>
            </a:endParaRPr>
          </a:p>
        </p:txBody>
      </p:sp>
    </p:spTree>
    <p:extLst>
      <p:ext uri="{BB962C8B-B14F-4D97-AF65-F5344CB8AC3E}">
        <p14:creationId xmlns:p14="http://schemas.microsoft.com/office/powerpoint/2010/main" val="3162178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52400" y="76200"/>
            <a:ext cx="8839200" cy="923925"/>
          </a:xfrm>
          <a:prstGeom prst="rect">
            <a:avLst/>
          </a:prstGeom>
          <a:noFill/>
          <a:ln w="9525">
            <a:noFill/>
            <a:miter lim="800000"/>
            <a:headEnd/>
            <a:tailEnd/>
          </a:ln>
          <a:effectLst/>
        </p:spPr>
        <p:txBody>
          <a:bodyPr>
            <a:spAutoFit/>
          </a:bodyPr>
          <a:lstStyle/>
          <a:p>
            <a:pPr algn="ctr">
              <a:spcBef>
                <a:spcPct val="50000"/>
              </a:spcBef>
              <a:defRPr/>
            </a:pPr>
            <a:r>
              <a:rPr lang="en-US" sz="5400" b="1" dirty="0">
                <a:solidFill>
                  <a:srgbClr val="AD1F1F"/>
                </a:solidFill>
                <a:effectLst>
                  <a:outerShdw blurRad="38100" dist="38100" dir="2700000" algn="tl">
                    <a:srgbClr val="000000"/>
                  </a:outerShdw>
                </a:effectLst>
                <a:cs typeface="+mn-cs"/>
              </a:rPr>
              <a:t>The Sun is Above Average</a:t>
            </a:r>
          </a:p>
        </p:txBody>
      </p:sp>
      <p:sp>
        <p:nvSpPr>
          <p:cNvPr id="12" name="Text Box 3"/>
          <p:cNvSpPr txBox="1">
            <a:spLocks noChangeArrowheads="1"/>
          </p:cNvSpPr>
          <p:nvPr/>
        </p:nvSpPr>
        <p:spPr bwMode="auto">
          <a:xfrm>
            <a:off x="381000" y="1371600"/>
            <a:ext cx="3505200" cy="5078413"/>
          </a:xfrm>
          <a:prstGeom prst="rect">
            <a:avLst/>
          </a:prstGeom>
          <a:noFill/>
          <a:ln w="9525">
            <a:noFill/>
            <a:miter lim="800000"/>
            <a:headEnd/>
            <a:tailEnd/>
          </a:ln>
        </p:spPr>
        <p:txBody>
          <a:bodyPr>
            <a:spAutoFit/>
          </a:bodyPr>
          <a:lstStyle/>
          <a:p>
            <a:pPr>
              <a:defRPr/>
            </a:pPr>
            <a:r>
              <a:rPr lang="en-US" dirty="0">
                <a:solidFill>
                  <a:srgbClr val="000000"/>
                </a:solidFill>
                <a:latin typeface="+mn-lt"/>
                <a:cs typeface="+mn-cs"/>
              </a:rPr>
              <a:t>Most stars in the Universe are small, cool, low-mass dwarfs. The Sun is larger, hotter, and more massive than these.</a:t>
            </a:r>
          </a:p>
          <a:p>
            <a:pPr>
              <a:defRPr/>
            </a:pPr>
            <a:endParaRPr lang="en-US" dirty="0">
              <a:solidFill>
                <a:srgbClr val="000000"/>
              </a:solidFill>
              <a:latin typeface="+mn-lt"/>
              <a:cs typeface="+mn-cs"/>
            </a:endParaRPr>
          </a:p>
          <a:p>
            <a:pPr>
              <a:defRPr/>
            </a:pPr>
            <a:r>
              <a:rPr lang="en-US" dirty="0">
                <a:solidFill>
                  <a:srgbClr val="000000"/>
                </a:solidFill>
                <a:latin typeface="+mn-lt"/>
                <a:cs typeface="+mn-cs"/>
              </a:rPr>
              <a:t>There are stars that are much larger, very hot, and many times more massive than the Sun. But these stars are quite rare compared to the Sun or the low-mass stars.</a:t>
            </a:r>
          </a:p>
          <a:p>
            <a:pPr>
              <a:defRPr/>
            </a:pPr>
            <a:endParaRPr lang="en-US" dirty="0">
              <a:solidFill>
                <a:srgbClr val="000000"/>
              </a:solidFill>
              <a:latin typeface="+mn-lt"/>
              <a:cs typeface="+mn-cs"/>
            </a:endParaRPr>
          </a:p>
          <a:p>
            <a:pPr>
              <a:defRPr/>
            </a:pPr>
            <a:r>
              <a:rPr lang="en-US" dirty="0">
                <a:solidFill>
                  <a:srgbClr val="000000"/>
                </a:solidFill>
                <a:latin typeface="+mn-lt"/>
                <a:cs typeface="+mn-cs"/>
              </a:rPr>
              <a:t>The Sun is also not median, mid-range, or most frequent (mode) in the measures of size, temperature, brightness, or mass. </a:t>
            </a:r>
          </a:p>
          <a:p>
            <a:pPr>
              <a:defRPr/>
            </a:pPr>
            <a:endParaRPr lang="en-US" dirty="0">
              <a:solidFill>
                <a:srgbClr val="000000"/>
              </a:solidFill>
              <a:latin typeface="+mn-lt"/>
              <a:cs typeface="+mn-cs"/>
            </a:endParaRPr>
          </a:p>
        </p:txBody>
      </p:sp>
      <p:sp>
        <p:nvSpPr>
          <p:cNvPr id="9" name="Oval 8"/>
          <p:cNvSpPr/>
          <p:nvPr/>
        </p:nvSpPr>
        <p:spPr>
          <a:xfrm>
            <a:off x="762000" y="2743200"/>
            <a:ext cx="9525" cy="9525"/>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49" name="Picture 2" descr="\\Sfo\Company\Images\Illustrations\Stars\WISE_BD_fig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1524000"/>
            <a:ext cx="4724400" cy="3543300"/>
          </a:xfrm>
          <a:prstGeom prst="rect">
            <a:avLst/>
          </a:prstGeom>
          <a:noFill/>
          <a:ln w="9525">
            <a:noFill/>
            <a:miter lim="800000"/>
            <a:headEnd/>
            <a:tailEnd/>
          </a:ln>
        </p:spPr>
      </p:pic>
    </p:spTree>
    <p:extLst>
      <p:ext uri="{BB962C8B-B14F-4D97-AF65-F5344CB8AC3E}">
        <p14:creationId xmlns:p14="http://schemas.microsoft.com/office/powerpoint/2010/main" val="1890160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600200" y="1458913"/>
            <a:ext cx="5943600" cy="369887"/>
          </a:xfrm>
          <a:prstGeom prst="rect">
            <a:avLst/>
          </a:prstGeom>
          <a:noFill/>
          <a:ln w="9525">
            <a:noFill/>
            <a:miter lim="800000"/>
            <a:headEnd/>
            <a:tailEnd/>
          </a:ln>
        </p:spPr>
        <p:txBody>
          <a:bodyPr>
            <a:spAutoFit/>
          </a:bodyPr>
          <a:lstStyle/>
          <a:p>
            <a:pPr algn="ctr">
              <a:defRPr/>
            </a:pPr>
            <a:r>
              <a:rPr lang="en-US" dirty="0">
                <a:solidFill>
                  <a:srgbClr val="000000"/>
                </a:solidFill>
                <a:latin typeface="+mn-lt"/>
                <a:cs typeface="+mn-cs"/>
              </a:rPr>
              <a:t>The Sun </a:t>
            </a:r>
            <a:r>
              <a:rPr lang="en-US" b="1" i="1" dirty="0">
                <a:solidFill>
                  <a:srgbClr val="000000"/>
                </a:solidFill>
                <a:latin typeface="+mn-lt"/>
                <a:cs typeface="+mn-cs"/>
              </a:rPr>
              <a:t>IS NOT </a:t>
            </a:r>
            <a:r>
              <a:rPr lang="en-US" dirty="0">
                <a:solidFill>
                  <a:srgbClr val="000000"/>
                </a:solidFill>
                <a:latin typeface="+mn-lt"/>
                <a:cs typeface="+mn-cs"/>
              </a:rPr>
              <a:t>an average, yellow star. </a:t>
            </a:r>
          </a:p>
        </p:txBody>
      </p:sp>
      <p:sp>
        <p:nvSpPr>
          <p:cNvPr id="13" name="Text Box 2"/>
          <p:cNvSpPr txBox="1">
            <a:spLocks noChangeArrowheads="1"/>
          </p:cNvSpPr>
          <p:nvPr/>
        </p:nvSpPr>
        <p:spPr bwMode="auto">
          <a:xfrm>
            <a:off x="1447800" y="76200"/>
            <a:ext cx="6324600" cy="914400"/>
          </a:xfrm>
          <a:prstGeom prst="rect">
            <a:avLst/>
          </a:prstGeom>
          <a:noFill/>
          <a:ln w="9525">
            <a:noFill/>
            <a:miter lim="800000"/>
            <a:headEnd/>
            <a:tailEnd/>
          </a:ln>
          <a:effectLst/>
        </p:spPr>
        <p:txBody>
          <a:bodyPr>
            <a:spAutoFit/>
          </a:bodyPr>
          <a:lstStyle/>
          <a:p>
            <a:pPr algn="ctr">
              <a:spcBef>
                <a:spcPct val="50000"/>
              </a:spcBef>
              <a:defRPr/>
            </a:pPr>
            <a:r>
              <a:rPr lang="en-US" sz="5400" b="1" dirty="0">
                <a:solidFill>
                  <a:srgbClr val="AD1F1F"/>
                </a:solidFill>
                <a:effectLst>
                  <a:outerShdw blurRad="38100" dist="38100" dir="2700000" algn="tl">
                    <a:srgbClr val="000000"/>
                  </a:outerShdw>
                </a:effectLst>
                <a:cs typeface="+mn-cs"/>
              </a:rPr>
              <a:t>What is the Sun?</a:t>
            </a:r>
          </a:p>
        </p:txBody>
      </p:sp>
      <p:pic>
        <p:nvPicPr>
          <p:cNvPr id="4100" name="Picture 3" descr="C:\Users\bmendez\AppData\Local\Microsoft\Windows\Temporary Internet Files\Content.IE5\8JYQEH55\MC9004347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286000"/>
            <a:ext cx="2286000" cy="2286000"/>
          </a:xfrm>
          <a:prstGeom prst="rect">
            <a:avLst/>
          </a:prstGeom>
          <a:noFill/>
          <a:ln w="9525">
            <a:noFill/>
            <a:miter lim="800000"/>
            <a:headEnd/>
            <a:tailEnd/>
          </a:ln>
        </p:spPr>
      </p:pic>
      <p:pic>
        <p:nvPicPr>
          <p:cNvPr id="4101" name="Picture 6" descr="C:\Users\bmendez\AppData\Local\Microsoft\Windows\Temporary Internet Files\Content.IE5\NBPTLAQE\MC90030367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3788" y="2536825"/>
            <a:ext cx="1776412" cy="1784350"/>
          </a:xfrm>
          <a:prstGeom prst="rect">
            <a:avLst/>
          </a:prstGeom>
          <a:noFill/>
          <a:ln w="9525">
            <a:noFill/>
            <a:miter lim="800000"/>
            <a:headEnd/>
            <a:tailEnd/>
          </a:ln>
        </p:spPr>
      </p:pic>
    </p:spTree>
    <p:extLst>
      <p:ext uri="{BB962C8B-B14F-4D97-AF65-F5344CB8AC3E}">
        <p14:creationId xmlns:p14="http://schemas.microsoft.com/office/powerpoint/2010/main" val="3244788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345313"/>
          <a:ext cx="6286500" cy="6167374"/>
        </p:xfrm>
        <a:graphic>
          <a:graphicData uri="http://schemas.openxmlformats.org/drawingml/2006/table">
            <a:tbl>
              <a:tblPr firstRow="1" firstCol="1" bandRow="1">
                <a:tableStyleId>{5202B0CA-FC54-4496-8BCA-5EF66A818D29}</a:tableStyleId>
              </a:tblPr>
              <a:tblGrid>
                <a:gridCol w="2095500"/>
                <a:gridCol w="2095500"/>
                <a:gridCol w="2095500"/>
              </a:tblGrid>
              <a:tr h="148247">
                <a:tc gridSpan="3">
                  <a:txBody>
                    <a:bodyPr/>
                    <a:lstStyle/>
                    <a:p>
                      <a:pPr algn="ctr"/>
                      <a:r>
                        <a:rPr lang="en-US" sz="2800" dirty="0"/>
                        <a:t>Energy </a:t>
                      </a:r>
                      <a:r>
                        <a:rPr lang="en-US" sz="2800" dirty="0" smtClean="0"/>
                        <a:t>Comparisons</a:t>
                      </a:r>
                      <a:endParaRPr lang="en-US" sz="2800" b="1" dirty="0">
                        <a:latin typeface="Arial" pitchFamily="34" charset="0"/>
                        <a:cs typeface="Arial" pitchFamily="34" charset="0"/>
                      </a:endParaRPr>
                    </a:p>
                  </a:txBody>
                  <a:tcPr marL="28823" marR="28823" marT="14411" marB="14411" anchor="ctr"/>
                </a:tc>
                <a:tc hMerge="1">
                  <a:txBody>
                    <a:bodyPr/>
                    <a:lstStyle/>
                    <a:p>
                      <a:endParaRPr lang="en-US"/>
                    </a:p>
                  </a:txBody>
                  <a:tcPr/>
                </a:tc>
                <a:tc hMerge="1">
                  <a:txBody>
                    <a:bodyPr/>
                    <a:lstStyle/>
                    <a:p>
                      <a:endParaRPr lang="en-US"/>
                    </a:p>
                  </a:txBody>
                  <a:tcPr/>
                </a:tc>
              </a:tr>
              <a:tr h="373683">
                <a:tc>
                  <a:txBody>
                    <a:bodyPr/>
                    <a:lstStyle/>
                    <a:p>
                      <a:r>
                        <a:rPr lang="en-US" sz="1050" dirty="0"/>
                        <a:t> </a:t>
                      </a:r>
                      <a:endParaRPr lang="en-US" sz="1050" dirty="0">
                        <a:latin typeface="Arial" pitchFamily="34" charset="0"/>
                        <a:cs typeface="Arial" pitchFamily="34" charset="0"/>
                      </a:endParaRPr>
                    </a:p>
                  </a:txBody>
                  <a:tcPr marL="28823" marR="28823" marT="14411" marB="14411" anchor="ctr"/>
                </a:tc>
                <a:tc>
                  <a:txBody>
                    <a:bodyPr/>
                    <a:lstStyle/>
                    <a:p>
                      <a:r>
                        <a:rPr lang="en-US" sz="1050" dirty="0" smtClean="0"/>
                        <a:t>Food Calories</a:t>
                      </a:r>
                      <a:endParaRPr lang="en-US" sz="1050" b="1" dirty="0">
                        <a:latin typeface="Arial" pitchFamily="34" charset="0"/>
                        <a:cs typeface="Arial" pitchFamily="34" charset="0"/>
                      </a:endParaRPr>
                    </a:p>
                  </a:txBody>
                  <a:tcPr marL="28823" marR="28823" marT="14411" marB="14411" anchor="ctr"/>
                </a:tc>
                <a:tc>
                  <a:txBody>
                    <a:bodyPr/>
                    <a:lstStyle/>
                    <a:p>
                      <a:r>
                        <a:rPr lang="en-US" sz="1050" dirty="0"/>
                        <a:t>Joules</a:t>
                      </a:r>
                      <a:endParaRPr lang="en-US" sz="1050" b="1" dirty="0">
                        <a:latin typeface="Arial" pitchFamily="34" charset="0"/>
                        <a:cs typeface="Arial" pitchFamily="34" charset="0"/>
                      </a:endParaRPr>
                    </a:p>
                  </a:txBody>
                  <a:tcPr marL="28823" marR="28823" marT="14411" marB="14411" anchor="ctr"/>
                </a:tc>
              </a:tr>
              <a:tr h="373683">
                <a:tc>
                  <a:txBody>
                    <a:bodyPr/>
                    <a:lstStyle/>
                    <a:p>
                      <a:r>
                        <a:rPr lang="en-US" sz="1050" dirty="0"/>
                        <a:t>Lifting a lemon 1 meter</a:t>
                      </a:r>
                      <a:endParaRPr lang="en-US" sz="1050" dirty="0">
                        <a:latin typeface="Arial" pitchFamily="34" charset="0"/>
                        <a:cs typeface="Arial" pitchFamily="34" charset="0"/>
                      </a:endParaRPr>
                    </a:p>
                  </a:txBody>
                  <a:tcPr marL="28823" marR="28823" marT="14411" marB="14411" anchor="ctr"/>
                </a:tc>
                <a:tc>
                  <a:txBody>
                    <a:bodyPr/>
                    <a:lstStyle/>
                    <a:p>
                      <a:r>
                        <a:rPr lang="en-US" sz="1050"/>
                        <a:t>2.388 X 10</a:t>
                      </a:r>
                      <a:r>
                        <a:rPr lang="en-US" sz="1050" baseline="30000"/>
                        <a:t>-4</a:t>
                      </a:r>
                      <a:endParaRPr lang="en-US" sz="1050">
                        <a:latin typeface="Arial" pitchFamily="34" charset="0"/>
                        <a:cs typeface="Arial" pitchFamily="34" charset="0"/>
                      </a:endParaRPr>
                    </a:p>
                  </a:txBody>
                  <a:tcPr marL="28823" marR="28823" marT="14411" marB="14411" anchor="ctr"/>
                </a:tc>
                <a:tc>
                  <a:txBody>
                    <a:bodyPr/>
                    <a:lstStyle/>
                    <a:p>
                      <a:r>
                        <a:rPr lang="en-US" sz="1050"/>
                        <a:t>1</a:t>
                      </a:r>
                      <a:endParaRPr lang="en-US" sz="1050">
                        <a:latin typeface="Arial" pitchFamily="34" charset="0"/>
                        <a:cs typeface="Arial" pitchFamily="34" charset="0"/>
                      </a:endParaRPr>
                    </a:p>
                  </a:txBody>
                  <a:tcPr marL="28823" marR="28823" marT="14411" marB="14411" anchor="ctr"/>
                </a:tc>
              </a:tr>
              <a:tr h="260965">
                <a:tc>
                  <a:txBody>
                    <a:bodyPr/>
                    <a:lstStyle/>
                    <a:p>
                      <a:r>
                        <a:rPr lang="en-US" sz="1050" dirty="0"/>
                        <a:t>Car moving at 60 mph</a:t>
                      </a:r>
                      <a:endParaRPr lang="en-US" sz="1050" dirty="0">
                        <a:latin typeface="Arial" pitchFamily="34" charset="0"/>
                        <a:cs typeface="Arial" pitchFamily="34" charset="0"/>
                      </a:endParaRPr>
                    </a:p>
                  </a:txBody>
                  <a:tcPr marL="28823" marR="28823" marT="14411" marB="14411" anchor="ctr"/>
                </a:tc>
                <a:tc>
                  <a:txBody>
                    <a:bodyPr/>
                    <a:lstStyle/>
                    <a:p>
                      <a:r>
                        <a:rPr lang="en-US" sz="1050"/>
                        <a:t>86</a:t>
                      </a:r>
                      <a:endParaRPr lang="en-US" sz="1050">
                        <a:latin typeface="Arial" pitchFamily="34" charset="0"/>
                        <a:cs typeface="Arial" pitchFamily="34" charset="0"/>
                      </a:endParaRPr>
                    </a:p>
                  </a:txBody>
                  <a:tcPr marL="28823" marR="28823" marT="14411" marB="14411" anchor="ctr"/>
                </a:tc>
                <a:tc>
                  <a:txBody>
                    <a:bodyPr/>
                    <a:lstStyle/>
                    <a:p>
                      <a:r>
                        <a:rPr lang="en-US" sz="1050"/>
                        <a:t>3.6 x 10</a:t>
                      </a:r>
                      <a:r>
                        <a:rPr lang="en-US" sz="1050" baseline="30000"/>
                        <a:t>5</a:t>
                      </a:r>
                      <a:endParaRPr lang="en-US" sz="1050">
                        <a:latin typeface="Arial" pitchFamily="34" charset="0"/>
                        <a:cs typeface="Arial" pitchFamily="34" charset="0"/>
                      </a:endParaRPr>
                    </a:p>
                  </a:txBody>
                  <a:tcPr marL="28823" marR="28823" marT="14411" marB="14411" anchor="ctr"/>
                </a:tc>
              </a:tr>
              <a:tr h="260965">
                <a:tc>
                  <a:txBody>
                    <a:bodyPr/>
                    <a:lstStyle/>
                    <a:p>
                      <a:r>
                        <a:rPr lang="en-US" sz="1050" dirty="0"/>
                        <a:t>Burning a liter of oil</a:t>
                      </a:r>
                      <a:endParaRPr lang="en-US" sz="1050" dirty="0">
                        <a:latin typeface="Arial" pitchFamily="34" charset="0"/>
                        <a:cs typeface="Arial" pitchFamily="34" charset="0"/>
                      </a:endParaRPr>
                    </a:p>
                  </a:txBody>
                  <a:tcPr marL="28823" marR="28823" marT="14411" marB="14411" anchor="ctr"/>
                </a:tc>
                <a:tc>
                  <a:txBody>
                    <a:bodyPr/>
                    <a:lstStyle/>
                    <a:p>
                      <a:r>
                        <a:rPr lang="en-US" sz="1050"/>
                        <a:t>287</a:t>
                      </a:r>
                      <a:endParaRPr lang="en-US" sz="1050">
                        <a:latin typeface="Arial" pitchFamily="34" charset="0"/>
                        <a:cs typeface="Arial" pitchFamily="34" charset="0"/>
                      </a:endParaRPr>
                    </a:p>
                  </a:txBody>
                  <a:tcPr marL="28823" marR="28823" marT="14411" marB="14411" anchor="ctr"/>
                </a:tc>
                <a:tc>
                  <a:txBody>
                    <a:bodyPr/>
                    <a:lstStyle/>
                    <a:p>
                      <a:r>
                        <a:rPr lang="en-US" sz="1050"/>
                        <a:t>1.6 x 10</a:t>
                      </a:r>
                      <a:r>
                        <a:rPr lang="en-US" sz="1050" baseline="30000"/>
                        <a:t>6</a:t>
                      </a:r>
                      <a:endParaRPr lang="en-US" sz="1050">
                        <a:latin typeface="Arial" pitchFamily="34" charset="0"/>
                        <a:cs typeface="Arial" pitchFamily="34" charset="0"/>
                      </a:endParaRPr>
                    </a:p>
                  </a:txBody>
                  <a:tcPr marL="28823" marR="28823" marT="14411" marB="14411" anchor="ctr"/>
                </a:tc>
              </a:tr>
              <a:tr h="260965">
                <a:tc>
                  <a:txBody>
                    <a:bodyPr/>
                    <a:lstStyle/>
                    <a:p>
                      <a:r>
                        <a:rPr lang="en-US" sz="1050" dirty="0"/>
                        <a:t>Human daily diet</a:t>
                      </a:r>
                      <a:endParaRPr lang="en-US" sz="1050" dirty="0">
                        <a:latin typeface="Arial" pitchFamily="34" charset="0"/>
                        <a:cs typeface="Arial" pitchFamily="34" charset="0"/>
                      </a:endParaRPr>
                    </a:p>
                  </a:txBody>
                  <a:tcPr marL="28823" marR="28823" marT="14411" marB="14411" anchor="ctr"/>
                </a:tc>
                <a:tc>
                  <a:txBody>
                    <a:bodyPr/>
                    <a:lstStyle/>
                    <a:p>
                      <a:r>
                        <a:rPr lang="en-US" sz="1050"/>
                        <a:t>2 X 10</a:t>
                      </a:r>
                      <a:r>
                        <a:rPr lang="en-US" sz="1050" baseline="30000"/>
                        <a:t>3</a:t>
                      </a:r>
                      <a:endParaRPr lang="en-US" sz="1050">
                        <a:latin typeface="Arial" pitchFamily="34" charset="0"/>
                        <a:cs typeface="Arial" pitchFamily="34" charset="0"/>
                      </a:endParaRPr>
                    </a:p>
                  </a:txBody>
                  <a:tcPr marL="28823" marR="28823" marT="14411" marB="14411" anchor="ctr"/>
                </a:tc>
                <a:tc>
                  <a:txBody>
                    <a:bodyPr/>
                    <a:lstStyle/>
                    <a:p>
                      <a:r>
                        <a:rPr lang="en-US" sz="1050"/>
                        <a:t>8.4 x 10</a:t>
                      </a:r>
                      <a:r>
                        <a:rPr lang="en-US" sz="1050" baseline="30000"/>
                        <a:t>6</a:t>
                      </a:r>
                      <a:endParaRPr lang="en-US" sz="1050">
                        <a:latin typeface="Arial" pitchFamily="34" charset="0"/>
                        <a:cs typeface="Arial" pitchFamily="34" charset="0"/>
                      </a:endParaRPr>
                    </a:p>
                  </a:txBody>
                  <a:tcPr marL="28823" marR="28823" marT="14411" marB="14411" anchor="ctr"/>
                </a:tc>
              </a:tr>
              <a:tr h="260965">
                <a:tc>
                  <a:txBody>
                    <a:bodyPr/>
                    <a:lstStyle/>
                    <a:p>
                      <a:r>
                        <a:rPr lang="en-US" sz="1050" dirty="0"/>
                        <a:t>Lightening bolt</a:t>
                      </a:r>
                      <a:endParaRPr lang="en-US" sz="1050" dirty="0">
                        <a:latin typeface="Arial" pitchFamily="34" charset="0"/>
                        <a:cs typeface="Arial" pitchFamily="34" charset="0"/>
                      </a:endParaRPr>
                    </a:p>
                  </a:txBody>
                  <a:tcPr marL="28823" marR="28823" marT="14411" marB="14411" anchor="ctr"/>
                </a:tc>
                <a:tc>
                  <a:txBody>
                    <a:bodyPr/>
                    <a:lstStyle/>
                    <a:p>
                      <a:r>
                        <a:rPr lang="en-US" sz="1050"/>
                        <a:t>10</a:t>
                      </a:r>
                      <a:r>
                        <a:rPr lang="en-US" sz="1050" baseline="30000"/>
                        <a:t>6</a:t>
                      </a:r>
                      <a:endParaRPr lang="en-US" sz="1050">
                        <a:latin typeface="Arial" pitchFamily="34" charset="0"/>
                        <a:cs typeface="Arial" pitchFamily="34" charset="0"/>
                      </a:endParaRPr>
                    </a:p>
                  </a:txBody>
                  <a:tcPr marL="28823" marR="28823" marT="14411" marB="14411" anchor="ctr"/>
                </a:tc>
                <a:tc>
                  <a:txBody>
                    <a:bodyPr/>
                    <a:lstStyle/>
                    <a:p>
                      <a:r>
                        <a:rPr lang="en-US" sz="1050"/>
                        <a:t>10</a:t>
                      </a:r>
                      <a:r>
                        <a:rPr lang="en-US" sz="1050" baseline="30000"/>
                        <a:t>10</a:t>
                      </a:r>
                      <a:endParaRPr lang="en-US" sz="1050">
                        <a:latin typeface="Arial" pitchFamily="34" charset="0"/>
                        <a:cs typeface="Arial" pitchFamily="34" charset="0"/>
                      </a:endParaRPr>
                    </a:p>
                  </a:txBody>
                  <a:tcPr marL="28823" marR="28823" marT="14411" marB="14411" anchor="ctr"/>
                </a:tc>
              </a:tr>
              <a:tr h="260965">
                <a:tc>
                  <a:txBody>
                    <a:bodyPr/>
                    <a:lstStyle/>
                    <a:p>
                      <a:r>
                        <a:rPr lang="en-US" sz="1050" dirty="0"/>
                        <a:t>Heat a house (1 year)</a:t>
                      </a:r>
                      <a:endParaRPr lang="en-US" sz="1050" dirty="0">
                        <a:latin typeface="Arial" pitchFamily="34" charset="0"/>
                        <a:cs typeface="Arial" pitchFamily="34" charset="0"/>
                      </a:endParaRPr>
                    </a:p>
                  </a:txBody>
                  <a:tcPr marL="28823" marR="28823" marT="14411" marB="14411" anchor="ctr"/>
                </a:tc>
                <a:tc>
                  <a:txBody>
                    <a:bodyPr/>
                    <a:lstStyle/>
                    <a:p>
                      <a:r>
                        <a:rPr lang="en-US" sz="1050"/>
                        <a:t>10</a:t>
                      </a:r>
                      <a:r>
                        <a:rPr lang="en-US" sz="1050" baseline="30000"/>
                        <a:t>7</a:t>
                      </a:r>
                      <a:endParaRPr lang="en-US" sz="1050">
                        <a:latin typeface="Arial" pitchFamily="34" charset="0"/>
                        <a:cs typeface="Arial" pitchFamily="34" charset="0"/>
                      </a:endParaRPr>
                    </a:p>
                  </a:txBody>
                  <a:tcPr marL="28823" marR="28823" marT="14411" marB="14411" anchor="ctr"/>
                </a:tc>
                <a:tc>
                  <a:txBody>
                    <a:bodyPr/>
                    <a:lstStyle/>
                    <a:p>
                      <a:r>
                        <a:rPr lang="en-US" sz="1050"/>
                        <a:t>10</a:t>
                      </a:r>
                      <a:r>
                        <a:rPr lang="en-US" sz="1050" baseline="30000"/>
                        <a:t>11</a:t>
                      </a:r>
                      <a:endParaRPr lang="en-US" sz="1050">
                        <a:latin typeface="Arial" pitchFamily="34" charset="0"/>
                        <a:cs typeface="Arial" pitchFamily="34" charset="0"/>
                      </a:endParaRPr>
                    </a:p>
                  </a:txBody>
                  <a:tcPr marL="28823" marR="28823" marT="14411" marB="14411" anchor="ctr"/>
                </a:tc>
              </a:tr>
              <a:tr h="260965">
                <a:tc>
                  <a:txBody>
                    <a:bodyPr/>
                    <a:lstStyle/>
                    <a:p>
                      <a:r>
                        <a:rPr lang="en-US" sz="1050" dirty="0"/>
                        <a:t>1-megaton H-bomb</a:t>
                      </a:r>
                      <a:endParaRPr lang="en-US" sz="1050" dirty="0">
                        <a:latin typeface="Arial" pitchFamily="34" charset="0"/>
                        <a:cs typeface="Arial" pitchFamily="34" charset="0"/>
                      </a:endParaRPr>
                    </a:p>
                  </a:txBody>
                  <a:tcPr marL="28823" marR="28823" marT="14411" marB="14411" anchor="ctr"/>
                </a:tc>
                <a:tc>
                  <a:txBody>
                    <a:bodyPr/>
                    <a:lstStyle/>
                    <a:p>
                      <a:r>
                        <a:rPr lang="en-US" sz="1050" dirty="0"/>
                        <a:t>1 x 10</a:t>
                      </a:r>
                      <a:r>
                        <a:rPr lang="en-US" sz="1050" baseline="30000" dirty="0"/>
                        <a:t>12</a:t>
                      </a:r>
                      <a:endParaRPr lang="en-US" sz="1050" dirty="0">
                        <a:latin typeface="Arial" pitchFamily="34" charset="0"/>
                        <a:cs typeface="Arial" pitchFamily="34" charset="0"/>
                      </a:endParaRPr>
                    </a:p>
                  </a:txBody>
                  <a:tcPr marL="28823" marR="28823" marT="14411" marB="14411" anchor="ctr"/>
                </a:tc>
                <a:tc>
                  <a:txBody>
                    <a:bodyPr/>
                    <a:lstStyle/>
                    <a:p>
                      <a:r>
                        <a:rPr lang="en-US" sz="1050"/>
                        <a:t>5 x 10</a:t>
                      </a:r>
                      <a:r>
                        <a:rPr lang="en-US" sz="1050" baseline="30000"/>
                        <a:t>15</a:t>
                      </a:r>
                      <a:endParaRPr lang="en-US" sz="1050">
                        <a:latin typeface="Arial" pitchFamily="34" charset="0"/>
                        <a:cs typeface="Arial" pitchFamily="34" charset="0"/>
                      </a:endParaRPr>
                    </a:p>
                  </a:txBody>
                  <a:tcPr marL="28823" marR="28823" marT="14411" marB="14411" anchor="ctr"/>
                </a:tc>
              </a:tr>
              <a:tr h="373683">
                <a:tc>
                  <a:txBody>
                    <a:bodyPr/>
                    <a:lstStyle/>
                    <a:p>
                      <a:r>
                        <a:rPr lang="en-US" sz="1050" dirty="0" smtClean="0"/>
                        <a:t>Major geomagnetic storm</a:t>
                      </a:r>
                      <a:endParaRPr lang="en-US" sz="1050" dirty="0">
                        <a:latin typeface="Arial" pitchFamily="34" charset="0"/>
                        <a:cs typeface="Arial" pitchFamily="34" charset="0"/>
                      </a:endParaRPr>
                    </a:p>
                  </a:txBody>
                  <a:tcPr marL="28823" marR="28823" marT="14411" marB="1441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10</a:t>
                      </a:r>
                      <a:r>
                        <a:rPr lang="en-US" sz="1050" baseline="30000" dirty="0" smtClean="0"/>
                        <a:t>12</a:t>
                      </a:r>
                      <a:endParaRPr lang="en-US" sz="1050" dirty="0" smtClean="0">
                        <a:latin typeface="Arial" pitchFamily="34" charset="0"/>
                        <a:cs typeface="Arial" pitchFamily="34" charset="0"/>
                      </a:endParaRPr>
                    </a:p>
                  </a:txBody>
                  <a:tcPr marL="28823" marR="28823" marT="14411" marB="1441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10</a:t>
                      </a:r>
                      <a:r>
                        <a:rPr lang="en-US" sz="1050" baseline="30000" dirty="0" smtClean="0"/>
                        <a:t>16</a:t>
                      </a:r>
                      <a:endParaRPr lang="en-US" sz="1050" dirty="0" smtClean="0">
                        <a:latin typeface="Arial" pitchFamily="34" charset="0"/>
                        <a:cs typeface="Arial" pitchFamily="34" charset="0"/>
                      </a:endParaRPr>
                    </a:p>
                  </a:txBody>
                  <a:tcPr marL="28823" marR="28823" marT="14411" marB="14411" anchor="ctr"/>
                </a:tc>
              </a:tr>
              <a:tr h="373683">
                <a:tc>
                  <a:txBody>
                    <a:bodyPr/>
                    <a:lstStyle/>
                    <a:p>
                      <a:r>
                        <a:rPr lang="en-US" sz="1050" dirty="0"/>
                        <a:t>Earthquake (magnitude 8.0)</a:t>
                      </a:r>
                      <a:endParaRPr lang="en-US" sz="1050" dirty="0">
                        <a:latin typeface="Arial" pitchFamily="34" charset="0"/>
                        <a:cs typeface="Arial" pitchFamily="34" charset="0"/>
                      </a:endParaRPr>
                    </a:p>
                  </a:txBody>
                  <a:tcPr marL="28823" marR="28823" marT="14411" marB="14411" anchor="ctr"/>
                </a:tc>
                <a:tc>
                  <a:txBody>
                    <a:bodyPr/>
                    <a:lstStyle/>
                    <a:p>
                      <a:r>
                        <a:rPr lang="en-US" sz="1050" dirty="0"/>
                        <a:t>6 x 10</a:t>
                      </a:r>
                      <a:r>
                        <a:rPr lang="en-US" sz="1050" baseline="30000" dirty="0"/>
                        <a:t>12</a:t>
                      </a:r>
                      <a:endParaRPr lang="en-US" sz="1050" dirty="0">
                        <a:latin typeface="Arial" pitchFamily="34" charset="0"/>
                        <a:cs typeface="Arial" pitchFamily="34" charset="0"/>
                      </a:endParaRPr>
                    </a:p>
                  </a:txBody>
                  <a:tcPr marL="28823" marR="28823" marT="14411" marB="14411" anchor="ctr"/>
                </a:tc>
                <a:tc>
                  <a:txBody>
                    <a:bodyPr/>
                    <a:lstStyle/>
                    <a:p>
                      <a:r>
                        <a:rPr lang="en-US" sz="1050" dirty="0"/>
                        <a:t>2.5 x 10</a:t>
                      </a:r>
                      <a:r>
                        <a:rPr lang="en-US" sz="1050" baseline="30000" dirty="0"/>
                        <a:t>16</a:t>
                      </a:r>
                      <a:endParaRPr lang="en-US" sz="1050" dirty="0">
                        <a:latin typeface="Arial" pitchFamily="34" charset="0"/>
                        <a:cs typeface="Arial" pitchFamily="34" charset="0"/>
                      </a:endParaRPr>
                    </a:p>
                  </a:txBody>
                  <a:tcPr marL="28823" marR="28823" marT="14411" marB="14411" anchor="ctr"/>
                </a:tc>
              </a:tr>
              <a:tr h="260965">
                <a:tc>
                  <a:txBody>
                    <a:bodyPr/>
                    <a:lstStyle/>
                    <a:p>
                      <a:r>
                        <a:rPr lang="en-US" sz="1050" dirty="0"/>
                        <a:t>Annual U.S. energy usage</a:t>
                      </a:r>
                      <a:endParaRPr lang="en-US" sz="1050" dirty="0">
                        <a:latin typeface="Arial" pitchFamily="34" charset="0"/>
                        <a:cs typeface="Arial" pitchFamily="34" charset="0"/>
                      </a:endParaRPr>
                    </a:p>
                  </a:txBody>
                  <a:tcPr marL="28823" marR="28823" marT="14411" marB="14411" anchor="ctr"/>
                </a:tc>
                <a:tc>
                  <a:txBody>
                    <a:bodyPr/>
                    <a:lstStyle/>
                    <a:p>
                      <a:r>
                        <a:rPr lang="en-US" sz="1050" dirty="0"/>
                        <a:t>10</a:t>
                      </a:r>
                      <a:r>
                        <a:rPr lang="en-US" sz="1050" baseline="30000" dirty="0"/>
                        <a:t>16</a:t>
                      </a:r>
                      <a:endParaRPr lang="en-US" sz="1050" dirty="0">
                        <a:latin typeface="Arial" pitchFamily="34" charset="0"/>
                        <a:cs typeface="Arial" pitchFamily="34" charset="0"/>
                      </a:endParaRPr>
                    </a:p>
                  </a:txBody>
                  <a:tcPr marL="28823" marR="28823" marT="14411" marB="14411" anchor="ctr"/>
                </a:tc>
                <a:tc>
                  <a:txBody>
                    <a:bodyPr/>
                    <a:lstStyle/>
                    <a:p>
                      <a:r>
                        <a:rPr lang="en-US" sz="1050"/>
                        <a:t>10</a:t>
                      </a:r>
                      <a:r>
                        <a:rPr lang="en-US" sz="1050" baseline="30000"/>
                        <a:t>20</a:t>
                      </a:r>
                      <a:endParaRPr lang="en-US" sz="1050">
                        <a:latin typeface="Arial" pitchFamily="34" charset="0"/>
                        <a:cs typeface="Arial" pitchFamily="34" charset="0"/>
                      </a:endParaRPr>
                    </a:p>
                  </a:txBody>
                  <a:tcPr marL="28823" marR="28823" marT="14411" marB="14411" anchor="ctr"/>
                </a:tc>
              </a:tr>
              <a:tr h="486401">
                <a:tc>
                  <a:txBody>
                    <a:bodyPr/>
                    <a:lstStyle/>
                    <a:p>
                      <a:r>
                        <a:rPr lang="en-US" sz="1050"/>
                        <a:t>Impact of dinosaur extinction asteriod</a:t>
                      </a:r>
                      <a:endParaRPr lang="en-US" sz="1050">
                        <a:latin typeface="Arial" pitchFamily="34" charset="0"/>
                        <a:cs typeface="Arial" pitchFamily="34" charset="0"/>
                      </a:endParaRPr>
                    </a:p>
                  </a:txBody>
                  <a:tcPr marL="28823" marR="28823" marT="14411" marB="14411" anchor="ctr"/>
                </a:tc>
                <a:tc>
                  <a:txBody>
                    <a:bodyPr/>
                    <a:lstStyle/>
                    <a:p>
                      <a:r>
                        <a:rPr lang="en-US" sz="1050" dirty="0"/>
                        <a:t>10</a:t>
                      </a:r>
                      <a:r>
                        <a:rPr lang="en-US" sz="1050" baseline="30000" dirty="0"/>
                        <a:t>19</a:t>
                      </a:r>
                      <a:endParaRPr lang="en-US" sz="1050" dirty="0">
                        <a:latin typeface="Arial" pitchFamily="34" charset="0"/>
                        <a:cs typeface="Arial" pitchFamily="34" charset="0"/>
                      </a:endParaRPr>
                    </a:p>
                  </a:txBody>
                  <a:tcPr marL="28823" marR="28823" marT="14411" marB="14411" anchor="ctr"/>
                </a:tc>
                <a:tc>
                  <a:txBody>
                    <a:bodyPr/>
                    <a:lstStyle/>
                    <a:p>
                      <a:r>
                        <a:rPr lang="en-US" sz="1050"/>
                        <a:t>10</a:t>
                      </a:r>
                      <a:r>
                        <a:rPr lang="en-US" sz="1050" baseline="30000"/>
                        <a:t>23</a:t>
                      </a:r>
                      <a:endParaRPr lang="en-US" sz="1050">
                        <a:latin typeface="Arial" pitchFamily="34" charset="0"/>
                        <a:cs typeface="Arial" pitchFamily="34" charset="0"/>
                      </a:endParaRPr>
                    </a:p>
                  </a:txBody>
                  <a:tcPr marL="28823" marR="28823" marT="14411" marB="14411" anchor="ctr"/>
                </a:tc>
              </a:tr>
              <a:tr h="373683">
                <a:tc>
                  <a:txBody>
                    <a:bodyPr/>
                    <a:lstStyle/>
                    <a:p>
                      <a:r>
                        <a:rPr lang="en-US" sz="1050"/>
                        <a:t>Annual sunlight on Earth</a:t>
                      </a:r>
                      <a:endParaRPr lang="en-US" sz="1050">
                        <a:latin typeface="Arial" pitchFamily="34" charset="0"/>
                        <a:cs typeface="Arial" pitchFamily="34" charset="0"/>
                      </a:endParaRPr>
                    </a:p>
                  </a:txBody>
                  <a:tcPr marL="28823" marR="28823" marT="14411" marB="14411" anchor="ctr"/>
                </a:tc>
                <a:tc>
                  <a:txBody>
                    <a:bodyPr/>
                    <a:lstStyle/>
                    <a:p>
                      <a:r>
                        <a:rPr lang="en-US" sz="1050" dirty="0"/>
                        <a:t>10</a:t>
                      </a:r>
                      <a:r>
                        <a:rPr lang="en-US" sz="1050" baseline="30000" dirty="0"/>
                        <a:t>21</a:t>
                      </a:r>
                      <a:endParaRPr lang="en-US" sz="1050" dirty="0">
                        <a:latin typeface="Arial" pitchFamily="34" charset="0"/>
                        <a:cs typeface="Arial" pitchFamily="34" charset="0"/>
                      </a:endParaRPr>
                    </a:p>
                  </a:txBody>
                  <a:tcPr marL="28823" marR="28823" marT="14411" marB="14411" anchor="ctr"/>
                </a:tc>
                <a:tc>
                  <a:txBody>
                    <a:bodyPr/>
                    <a:lstStyle/>
                    <a:p>
                      <a:r>
                        <a:rPr lang="en-US" sz="1050"/>
                        <a:t>10</a:t>
                      </a:r>
                      <a:r>
                        <a:rPr lang="en-US" sz="1050" baseline="30000"/>
                        <a:t>25</a:t>
                      </a:r>
                      <a:endParaRPr lang="en-US" sz="1050">
                        <a:latin typeface="Arial" pitchFamily="34" charset="0"/>
                        <a:cs typeface="Arial" pitchFamily="34" charset="0"/>
                      </a:endParaRPr>
                    </a:p>
                  </a:txBody>
                  <a:tcPr marL="28823" marR="28823" marT="14411" marB="14411" anchor="ctr"/>
                </a:tc>
              </a:tr>
              <a:tr h="260965">
                <a:tc>
                  <a:txBody>
                    <a:bodyPr/>
                    <a:lstStyle/>
                    <a:p>
                      <a:r>
                        <a:rPr lang="en-US" sz="1050"/>
                        <a:t>Large solar flare</a:t>
                      </a:r>
                      <a:endParaRPr lang="en-US" sz="1050" b="1">
                        <a:latin typeface="Arial" pitchFamily="34" charset="0"/>
                        <a:cs typeface="Arial" pitchFamily="34" charset="0"/>
                      </a:endParaRPr>
                    </a:p>
                  </a:txBody>
                  <a:tcPr marL="28823" marR="28823" marT="14411" marB="14411" anchor="ctr"/>
                </a:tc>
                <a:tc>
                  <a:txBody>
                    <a:bodyPr/>
                    <a:lstStyle/>
                    <a:p>
                      <a:r>
                        <a:rPr lang="en-US" sz="1050"/>
                        <a:t>10</a:t>
                      </a:r>
                      <a:r>
                        <a:rPr lang="en-US" sz="1050" baseline="30000"/>
                        <a:t>22</a:t>
                      </a:r>
                      <a:endParaRPr lang="en-US" sz="1050">
                        <a:latin typeface="Arial" pitchFamily="34" charset="0"/>
                        <a:cs typeface="Arial" pitchFamily="34" charset="0"/>
                      </a:endParaRPr>
                    </a:p>
                  </a:txBody>
                  <a:tcPr marL="28823" marR="28823" marT="14411" marB="14411" anchor="ctr"/>
                </a:tc>
                <a:tc>
                  <a:txBody>
                    <a:bodyPr/>
                    <a:lstStyle/>
                    <a:p>
                      <a:r>
                        <a:rPr lang="en-US" sz="1050"/>
                        <a:t>10</a:t>
                      </a:r>
                      <a:r>
                        <a:rPr lang="en-US" sz="1050" baseline="30000"/>
                        <a:t>26</a:t>
                      </a:r>
                      <a:endParaRPr lang="en-US" sz="1050">
                        <a:latin typeface="Arial" pitchFamily="34" charset="0"/>
                        <a:cs typeface="Arial" pitchFamily="34" charset="0"/>
                      </a:endParaRPr>
                    </a:p>
                  </a:txBody>
                  <a:tcPr marL="28823" marR="28823" marT="14411" marB="14411" anchor="ctr"/>
                </a:tc>
              </a:tr>
              <a:tr h="260965">
                <a:tc>
                  <a:txBody>
                    <a:bodyPr/>
                    <a:lstStyle/>
                    <a:p>
                      <a:r>
                        <a:rPr lang="en-US" sz="1050"/>
                        <a:t>Earth spinning</a:t>
                      </a:r>
                      <a:endParaRPr lang="en-US" sz="1050">
                        <a:latin typeface="Arial" pitchFamily="34" charset="0"/>
                        <a:cs typeface="Arial" pitchFamily="34" charset="0"/>
                      </a:endParaRPr>
                    </a:p>
                  </a:txBody>
                  <a:tcPr marL="28823" marR="28823" marT="14411" marB="14411" anchor="ctr"/>
                </a:tc>
                <a:tc>
                  <a:txBody>
                    <a:bodyPr/>
                    <a:lstStyle/>
                    <a:p>
                      <a:r>
                        <a:rPr lang="en-US" sz="1050"/>
                        <a:t>10</a:t>
                      </a:r>
                      <a:r>
                        <a:rPr lang="en-US" sz="1050" baseline="30000"/>
                        <a:t>25</a:t>
                      </a:r>
                      <a:endParaRPr lang="en-US" sz="1050">
                        <a:latin typeface="Arial" pitchFamily="34" charset="0"/>
                        <a:cs typeface="Arial" pitchFamily="34" charset="0"/>
                      </a:endParaRPr>
                    </a:p>
                  </a:txBody>
                  <a:tcPr marL="28823" marR="28823" marT="14411" marB="14411" anchor="ctr"/>
                </a:tc>
                <a:tc>
                  <a:txBody>
                    <a:bodyPr/>
                    <a:lstStyle/>
                    <a:p>
                      <a:r>
                        <a:rPr lang="en-US" sz="1050"/>
                        <a:t>10</a:t>
                      </a:r>
                      <a:r>
                        <a:rPr lang="en-US" sz="1050" baseline="30000"/>
                        <a:t>29</a:t>
                      </a:r>
                      <a:endParaRPr lang="en-US" sz="1050">
                        <a:latin typeface="Arial" pitchFamily="34" charset="0"/>
                        <a:cs typeface="Arial" pitchFamily="34" charset="0"/>
                      </a:endParaRPr>
                    </a:p>
                  </a:txBody>
                  <a:tcPr marL="28823" marR="28823" marT="14411" marB="14411" anchor="ctr"/>
                </a:tc>
              </a:tr>
              <a:tr h="260965">
                <a:tc>
                  <a:txBody>
                    <a:bodyPr/>
                    <a:lstStyle/>
                    <a:p>
                      <a:r>
                        <a:rPr lang="en-US" sz="1050"/>
                        <a:t>Earth moving in orbit</a:t>
                      </a:r>
                      <a:endParaRPr lang="en-US" sz="1050">
                        <a:latin typeface="Arial" pitchFamily="34" charset="0"/>
                        <a:cs typeface="Arial" pitchFamily="34" charset="0"/>
                      </a:endParaRPr>
                    </a:p>
                  </a:txBody>
                  <a:tcPr marL="28823" marR="28823" marT="14411" marB="14411" anchor="ctr"/>
                </a:tc>
                <a:tc>
                  <a:txBody>
                    <a:bodyPr/>
                    <a:lstStyle/>
                    <a:p>
                      <a:r>
                        <a:rPr lang="en-US" sz="1050"/>
                        <a:t>10</a:t>
                      </a:r>
                      <a:r>
                        <a:rPr lang="en-US" sz="1050" baseline="30000"/>
                        <a:t>29</a:t>
                      </a:r>
                      <a:endParaRPr lang="en-US" sz="1050">
                        <a:latin typeface="Arial" pitchFamily="34" charset="0"/>
                        <a:cs typeface="Arial" pitchFamily="34" charset="0"/>
                      </a:endParaRPr>
                    </a:p>
                  </a:txBody>
                  <a:tcPr marL="28823" marR="28823" marT="14411" marB="14411" anchor="ctr"/>
                </a:tc>
                <a:tc>
                  <a:txBody>
                    <a:bodyPr/>
                    <a:lstStyle/>
                    <a:p>
                      <a:r>
                        <a:rPr lang="en-US" sz="1050"/>
                        <a:t>10</a:t>
                      </a:r>
                      <a:r>
                        <a:rPr lang="en-US" sz="1050" baseline="30000"/>
                        <a:t>33</a:t>
                      </a:r>
                      <a:endParaRPr lang="en-US" sz="1050">
                        <a:latin typeface="Arial" pitchFamily="34" charset="0"/>
                        <a:cs typeface="Arial" pitchFamily="34" charset="0"/>
                      </a:endParaRPr>
                    </a:p>
                  </a:txBody>
                  <a:tcPr marL="28823" marR="28823" marT="14411" marB="14411" anchor="ctr"/>
                </a:tc>
              </a:tr>
              <a:tr h="373683">
                <a:tc>
                  <a:txBody>
                    <a:bodyPr/>
                    <a:lstStyle/>
                    <a:p>
                      <a:r>
                        <a:rPr lang="en-US" sz="1050"/>
                        <a:t>Annual solar energy output</a:t>
                      </a:r>
                      <a:endParaRPr lang="en-US" sz="1050">
                        <a:latin typeface="Arial" pitchFamily="34" charset="0"/>
                        <a:cs typeface="Arial" pitchFamily="34" charset="0"/>
                      </a:endParaRPr>
                    </a:p>
                  </a:txBody>
                  <a:tcPr marL="28823" marR="28823" marT="14411" marB="14411" anchor="ctr"/>
                </a:tc>
                <a:tc>
                  <a:txBody>
                    <a:bodyPr/>
                    <a:lstStyle/>
                    <a:p>
                      <a:r>
                        <a:rPr lang="en-US" sz="1050"/>
                        <a:t>10</a:t>
                      </a:r>
                      <a:r>
                        <a:rPr lang="en-US" sz="1050" baseline="30000"/>
                        <a:t>30</a:t>
                      </a:r>
                      <a:endParaRPr lang="en-US" sz="1050">
                        <a:latin typeface="Arial" pitchFamily="34" charset="0"/>
                        <a:cs typeface="Arial" pitchFamily="34" charset="0"/>
                      </a:endParaRPr>
                    </a:p>
                  </a:txBody>
                  <a:tcPr marL="28823" marR="28823" marT="14411" marB="14411" anchor="ctr"/>
                </a:tc>
                <a:tc>
                  <a:txBody>
                    <a:bodyPr/>
                    <a:lstStyle/>
                    <a:p>
                      <a:r>
                        <a:rPr lang="en-US" sz="1050"/>
                        <a:t>10</a:t>
                      </a:r>
                      <a:r>
                        <a:rPr lang="en-US" sz="1050" baseline="30000"/>
                        <a:t>34</a:t>
                      </a:r>
                      <a:endParaRPr lang="en-US" sz="1050">
                        <a:latin typeface="Arial" pitchFamily="34" charset="0"/>
                        <a:cs typeface="Arial" pitchFamily="34" charset="0"/>
                      </a:endParaRPr>
                    </a:p>
                  </a:txBody>
                  <a:tcPr marL="28823" marR="28823" marT="14411" marB="14411" anchor="ctr"/>
                </a:tc>
              </a:tr>
              <a:tr h="373683">
                <a:tc>
                  <a:txBody>
                    <a:bodyPr/>
                    <a:lstStyle/>
                    <a:p>
                      <a:r>
                        <a:rPr lang="en-US" sz="1050"/>
                        <a:t>Supernova (exploding star)</a:t>
                      </a:r>
                      <a:endParaRPr lang="en-US" sz="1050">
                        <a:latin typeface="Arial" pitchFamily="34" charset="0"/>
                        <a:cs typeface="Arial" pitchFamily="34" charset="0"/>
                      </a:endParaRPr>
                    </a:p>
                  </a:txBody>
                  <a:tcPr marL="28823" marR="28823" marT="14411" marB="14411" anchor="ctr"/>
                </a:tc>
                <a:tc>
                  <a:txBody>
                    <a:bodyPr/>
                    <a:lstStyle/>
                    <a:p>
                      <a:r>
                        <a:rPr lang="en-US" sz="1050"/>
                        <a:t>10</a:t>
                      </a:r>
                      <a:r>
                        <a:rPr lang="en-US" sz="1050" baseline="30000"/>
                        <a:t>40</a:t>
                      </a:r>
                      <a:endParaRPr lang="en-US" sz="1050">
                        <a:latin typeface="Arial" pitchFamily="34" charset="0"/>
                        <a:cs typeface="Arial" pitchFamily="34" charset="0"/>
                      </a:endParaRPr>
                    </a:p>
                  </a:txBody>
                  <a:tcPr marL="28823" marR="28823" marT="14411" marB="14411" anchor="ctr"/>
                </a:tc>
                <a:tc>
                  <a:txBody>
                    <a:bodyPr/>
                    <a:lstStyle/>
                    <a:p>
                      <a:r>
                        <a:rPr lang="en-US" sz="1050" dirty="0"/>
                        <a:t>10</a:t>
                      </a:r>
                      <a:r>
                        <a:rPr lang="en-US" sz="1050" baseline="30000" dirty="0"/>
                        <a:t>44</a:t>
                      </a:r>
                      <a:endParaRPr lang="en-US" sz="1050" dirty="0">
                        <a:latin typeface="Arial" pitchFamily="34" charset="0"/>
                        <a:cs typeface="Arial" pitchFamily="34" charset="0"/>
                      </a:endParaRPr>
                    </a:p>
                  </a:txBody>
                  <a:tcPr marL="28823" marR="28823" marT="14411" marB="14411" anchor="ctr"/>
                </a:tc>
              </a:tr>
            </a:tbl>
          </a:graphicData>
        </a:graphic>
      </p:graphicFrame>
      <p:sp>
        <p:nvSpPr>
          <p:cNvPr id="307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Tree>
    <p:extLst>
      <p:ext uri="{BB962C8B-B14F-4D97-AF65-F5344CB8AC3E}">
        <p14:creationId xmlns:p14="http://schemas.microsoft.com/office/powerpoint/2010/main" val="4201160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76200" y="76200"/>
            <a:ext cx="89154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solidFill>
                  <a:srgbClr val="AD1F1F"/>
                </a:solidFill>
                <a:effectLst>
                  <a:outerShdw blurRad="38100" dist="38100" dir="2700000" algn="tl">
                    <a:srgbClr val="000000"/>
                  </a:outerShdw>
                </a:effectLst>
              </a:rPr>
              <a:t>Nuclear Fusion</a:t>
            </a:r>
            <a:endParaRPr lang="en-US" sz="5400" b="1" dirty="0">
              <a:solidFill>
                <a:srgbClr val="AD1F1F"/>
              </a:solidFill>
              <a:effectLst>
                <a:outerShdw blurRad="38100" dist="38100" dir="2700000" algn="tl">
                  <a:srgbClr val="000000"/>
                </a:outerShdw>
              </a:effectLst>
              <a:cs typeface="+mn-cs"/>
            </a:endParaRPr>
          </a:p>
        </p:txBody>
      </p:sp>
      <p:sp>
        <p:nvSpPr>
          <p:cNvPr id="12" name="Text Box 3"/>
          <p:cNvSpPr txBox="1">
            <a:spLocks noChangeArrowheads="1"/>
          </p:cNvSpPr>
          <p:nvPr/>
        </p:nvSpPr>
        <p:spPr bwMode="auto">
          <a:xfrm>
            <a:off x="76200" y="1228665"/>
            <a:ext cx="4038600" cy="5324535"/>
          </a:xfrm>
          <a:prstGeom prst="rect">
            <a:avLst/>
          </a:prstGeom>
          <a:noFill/>
          <a:ln w="9525">
            <a:noFill/>
            <a:miter lim="800000"/>
            <a:headEnd/>
            <a:tailEnd/>
          </a:ln>
        </p:spPr>
        <p:txBody>
          <a:bodyPr wrap="square">
            <a:spAutoFit/>
          </a:bodyPr>
          <a:lstStyle/>
          <a:p>
            <a:r>
              <a:rPr lang="en-US" sz="1600" b="1" dirty="0">
                <a:latin typeface="Calibri" panose="020F0502020204030204" pitchFamily="34" charset="0"/>
              </a:rPr>
              <a:t>neutrinos</a:t>
            </a:r>
            <a:r>
              <a:rPr lang="en-US" sz="1600" dirty="0">
                <a:latin typeface="Calibri" panose="020F0502020204030204" pitchFamily="34" charset="0"/>
              </a:rPr>
              <a:t> </a:t>
            </a:r>
            <a:r>
              <a:rPr lang="en-US" sz="1600" dirty="0" smtClean="0">
                <a:latin typeface="Calibri" panose="020F0502020204030204" pitchFamily="34" charset="0"/>
              </a:rPr>
              <a:t>(</a:t>
            </a:r>
            <a:r>
              <a:rPr lang="el-GR" sz="2000" i="1" dirty="0" smtClean="0">
                <a:latin typeface="Arno Pro Smbd" pitchFamily="18" charset="0"/>
              </a:rPr>
              <a:t>ν</a:t>
            </a:r>
            <a:r>
              <a:rPr lang="en-US" sz="1600" dirty="0" smtClean="0">
                <a:latin typeface="Calibri" panose="020F0502020204030204" pitchFamily="34" charset="0"/>
              </a:rPr>
              <a:t>) </a:t>
            </a:r>
            <a:r>
              <a:rPr lang="en-US" sz="1600" dirty="0">
                <a:latin typeface="Calibri" panose="020F0502020204030204" pitchFamily="34" charset="0"/>
              </a:rPr>
              <a:t>have very little </a:t>
            </a:r>
            <a:r>
              <a:rPr lang="en-US" sz="1600" dirty="0" smtClean="0">
                <a:latin typeface="Calibri" panose="020F0502020204030204" pitchFamily="34" charset="0"/>
              </a:rPr>
              <a:t>mass</a:t>
            </a:r>
            <a:r>
              <a:rPr lang="en-US" sz="1600" dirty="0">
                <a:latin typeface="Calibri" panose="020F0502020204030204" pitchFamily="34" charset="0"/>
              </a:rPr>
              <a:t>, and travel near the speed of light. They hardly react with anything. They can escape directly from the core, unlike photons. Hence we can observe them to probe directly the conditions in the core of the Sun</a:t>
            </a:r>
            <a:r>
              <a:rPr lang="en-US" sz="1600" dirty="0" smtClean="0">
                <a:latin typeface="Calibri" panose="020F0502020204030204" pitchFamily="34" charset="0"/>
              </a:rPr>
              <a:t>.</a:t>
            </a:r>
          </a:p>
          <a:p>
            <a:endParaRPr lang="en-US" sz="1600" dirty="0">
              <a:latin typeface="Calibri" panose="020F0502020204030204" pitchFamily="34" charset="0"/>
            </a:endParaRPr>
          </a:p>
          <a:p>
            <a:r>
              <a:rPr lang="en-US" sz="1600" dirty="0">
                <a:latin typeface="Calibri" panose="020F0502020204030204" pitchFamily="34" charset="0"/>
              </a:rPr>
              <a:t>To do this we build giant tanks filled with </a:t>
            </a:r>
            <a:r>
              <a:rPr lang="en-US" sz="1600" dirty="0" smtClean="0">
                <a:latin typeface="Calibri" panose="020F0502020204030204" pitchFamily="34" charset="0"/>
              </a:rPr>
              <a:t>different liquid compounds </a:t>
            </a:r>
            <a:r>
              <a:rPr lang="en-US" sz="1600" dirty="0">
                <a:latin typeface="Calibri" panose="020F0502020204030204" pitchFamily="34" charset="0"/>
              </a:rPr>
              <a:t>and put them far underground. Since neutrinos hardly react to anything we expect to detect only 1 neutrino per day interacting with the liquid in the tank!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After decades of experiments we’ve now</a:t>
            </a:r>
            <a:r>
              <a:rPr lang="en-US" sz="1600" dirty="0">
                <a:latin typeface="Calibri" panose="020F0502020204030204" pitchFamily="34" charset="0"/>
              </a:rPr>
              <a:t> </a:t>
            </a:r>
            <a:r>
              <a:rPr lang="en-US" sz="1600" i="1" dirty="0">
                <a:latin typeface="Calibri" panose="020F0502020204030204" pitchFamily="34" charset="0"/>
              </a:rPr>
              <a:t>actually</a:t>
            </a:r>
            <a:r>
              <a:rPr lang="en-US" sz="1600" dirty="0">
                <a:latin typeface="Calibri" panose="020F0502020204030204" pitchFamily="34" charset="0"/>
              </a:rPr>
              <a:t> </a:t>
            </a:r>
            <a:r>
              <a:rPr lang="en-US" sz="1600" dirty="0" smtClean="0">
                <a:latin typeface="Calibri" panose="020F0502020204030204" pitchFamily="34" charset="0"/>
              </a:rPr>
              <a:t>detected the amount that we expect. But found that we were detecting all the types of neutrinos, not just those produced by the proton-proton chain. This means that neutrinos must have some mass in order to be able to oscillate between the different types. </a:t>
            </a:r>
            <a:endParaRPr lang="en-US" sz="1600" dirty="0">
              <a:latin typeface="Calibri" panose="020F0502020204030204" pitchFamily="34" charset="0"/>
            </a:endParaRPr>
          </a:p>
        </p:txBody>
      </p:sp>
      <p:pic>
        <p:nvPicPr>
          <p:cNvPr id="1028" name="Picture 4" descr="http://cache.wists.com/thumbnails/c/86/c8613fc2609fbc5768403b0c0059c917-or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703" y="2057400"/>
            <a:ext cx="5010641"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6253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fo\Company\Images\Astronomical Images\Galaxies\236084main_MilkyWay-full-annota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0015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fo\Company\Images\Illustrations\Galaxies\bt2lf2002_c.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124200" y="1597993"/>
            <a:ext cx="3048000" cy="219141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p:nvPr>
        </p:nvSpPr>
        <p:spPr>
          <a:xfrm>
            <a:off x="685800" y="1"/>
            <a:ext cx="7772400" cy="1143000"/>
          </a:xfrm>
        </p:spPr>
        <p:txBody>
          <a:bodyPr/>
          <a:lstStyle/>
          <a:p>
            <a:r>
              <a:rPr lang="en-US" dirty="0" smtClean="0"/>
              <a:t>Sun’s Orbit</a:t>
            </a:r>
            <a:endParaRPr lang="en-US" dirty="0"/>
          </a:p>
        </p:txBody>
      </p:sp>
      <p:sp>
        <p:nvSpPr>
          <p:cNvPr id="2" name="TextBox 1"/>
          <p:cNvSpPr txBox="1"/>
          <p:nvPr/>
        </p:nvSpPr>
        <p:spPr>
          <a:xfrm>
            <a:off x="609600" y="3808274"/>
            <a:ext cx="8153400" cy="1754326"/>
          </a:xfrm>
          <a:prstGeom prst="rect">
            <a:avLst/>
          </a:prstGeom>
          <a:noFill/>
        </p:spPr>
        <p:txBody>
          <a:bodyPr wrap="square" rtlCol="0">
            <a:spAutoFit/>
          </a:bodyPr>
          <a:lstStyle/>
          <a:p>
            <a:r>
              <a:rPr lang="en-US" dirty="0" smtClean="0"/>
              <a:t>The Sun’s orbit is 3D.</a:t>
            </a:r>
          </a:p>
          <a:p>
            <a:endParaRPr lang="en-US" dirty="0"/>
          </a:p>
          <a:p>
            <a:r>
              <a:rPr lang="en-US" dirty="0"/>
              <a:t>I</a:t>
            </a:r>
            <a:r>
              <a:rPr lang="en-US" dirty="0" smtClean="0"/>
              <a:t>t </a:t>
            </a:r>
            <a:r>
              <a:rPr lang="en-US" dirty="0"/>
              <a:t>takes the Sun about 250 million years to orbit the Galaxy. </a:t>
            </a:r>
            <a:endParaRPr lang="en-US" dirty="0" smtClean="0"/>
          </a:p>
          <a:p>
            <a:endParaRPr lang="en-US" dirty="0"/>
          </a:p>
          <a:p>
            <a:r>
              <a:rPr lang="en-US" dirty="0" smtClean="0"/>
              <a:t>So </a:t>
            </a:r>
            <a:r>
              <a:rPr lang="en-US" dirty="0"/>
              <a:t>the Sun has completed about 18 orbits since its birth (4.5 billion/ 250 million). </a:t>
            </a:r>
          </a:p>
        </p:txBody>
      </p:sp>
    </p:spTree>
    <p:extLst>
      <p:ext uri="{BB962C8B-B14F-4D97-AF65-F5344CB8AC3E}">
        <p14:creationId xmlns:p14="http://schemas.microsoft.com/office/powerpoint/2010/main" val="149485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648200" y="1295400"/>
            <a:ext cx="4343400" cy="1754188"/>
          </a:xfrm>
          <a:prstGeom prst="rect">
            <a:avLst/>
          </a:prstGeom>
          <a:noFill/>
          <a:ln w="9525">
            <a:noFill/>
            <a:miter lim="800000"/>
            <a:headEnd/>
            <a:tailEnd/>
          </a:ln>
        </p:spPr>
        <p:txBody>
          <a:bodyPr wrap="square">
            <a:spAutoFit/>
          </a:bodyPr>
          <a:lstStyle/>
          <a:p>
            <a:pPr>
              <a:buFontTx/>
              <a:buChar char="•"/>
              <a:defRPr/>
            </a:pPr>
            <a:r>
              <a:rPr lang="en-US" dirty="0">
                <a:solidFill>
                  <a:srgbClr val="000000"/>
                </a:solidFill>
                <a:latin typeface="+mn-lt"/>
                <a:cs typeface="+mn-cs"/>
              </a:rPr>
              <a:t> The Sun is 109 times the diameter of Earth </a:t>
            </a:r>
            <a:br>
              <a:rPr lang="en-US" dirty="0">
                <a:solidFill>
                  <a:srgbClr val="000000"/>
                </a:solidFill>
                <a:latin typeface="+mn-lt"/>
                <a:cs typeface="+mn-cs"/>
              </a:rPr>
            </a:br>
            <a:endParaRPr lang="en-US" dirty="0">
              <a:solidFill>
                <a:srgbClr val="000000"/>
              </a:solidFill>
              <a:latin typeface="+mn-lt"/>
              <a:cs typeface="+mn-cs"/>
            </a:endParaRPr>
          </a:p>
          <a:p>
            <a:pPr>
              <a:buFontTx/>
              <a:buChar char="•"/>
              <a:defRPr/>
            </a:pPr>
            <a:r>
              <a:rPr lang="en-US" dirty="0">
                <a:solidFill>
                  <a:srgbClr val="000000"/>
                </a:solidFill>
                <a:latin typeface="+mn-lt"/>
                <a:cs typeface="+mn-cs"/>
              </a:rPr>
              <a:t> Over 1,000,000 Earths could fit inside the Sun.</a:t>
            </a:r>
          </a:p>
          <a:p>
            <a:pPr>
              <a:defRPr/>
            </a:pPr>
            <a:endParaRPr lang="en-US" dirty="0">
              <a:solidFill>
                <a:srgbClr val="000000"/>
              </a:solidFill>
              <a:latin typeface="+mn-lt"/>
              <a:cs typeface="+mn-cs"/>
            </a:endParaRPr>
          </a:p>
        </p:txBody>
      </p:sp>
      <p:sp>
        <p:nvSpPr>
          <p:cNvPr id="5123" name="Text Box 4"/>
          <p:cNvSpPr txBox="1">
            <a:spLocks noChangeArrowheads="1"/>
          </p:cNvSpPr>
          <p:nvPr/>
        </p:nvSpPr>
        <p:spPr bwMode="auto">
          <a:xfrm>
            <a:off x="76200" y="4168676"/>
            <a:ext cx="4572000" cy="2308324"/>
          </a:xfrm>
          <a:prstGeom prst="rect">
            <a:avLst/>
          </a:prstGeom>
          <a:noFill/>
          <a:ln w="9525">
            <a:noFill/>
            <a:miter lim="800000"/>
            <a:headEnd/>
            <a:tailEnd/>
          </a:ln>
        </p:spPr>
        <p:txBody>
          <a:bodyPr>
            <a:spAutoFit/>
          </a:bodyPr>
          <a:lstStyle/>
          <a:p>
            <a:pPr>
              <a:buFontTx/>
              <a:buChar char="•"/>
              <a:defRPr/>
            </a:pPr>
            <a:r>
              <a:rPr lang="en-US" dirty="0">
                <a:solidFill>
                  <a:srgbClr val="000000"/>
                </a:solidFill>
                <a:latin typeface="+mn-lt"/>
                <a:cs typeface="+mn-cs"/>
              </a:rPr>
              <a:t> The Sun is 150 million kilometers away from Earth. </a:t>
            </a:r>
            <a:endParaRPr lang="en-US" dirty="0" smtClean="0">
              <a:solidFill>
                <a:srgbClr val="000000"/>
              </a:solidFill>
              <a:latin typeface="+mn-lt"/>
              <a:cs typeface="+mn-cs"/>
            </a:endParaRPr>
          </a:p>
          <a:p>
            <a:pPr>
              <a:defRPr/>
            </a:pPr>
            <a:endParaRPr lang="en-US" dirty="0">
              <a:solidFill>
                <a:srgbClr val="000000"/>
              </a:solidFill>
              <a:latin typeface="+mn-lt"/>
              <a:cs typeface="+mn-cs"/>
            </a:endParaRPr>
          </a:p>
          <a:p>
            <a:pPr>
              <a:buFontTx/>
              <a:buChar char="•"/>
              <a:defRPr/>
            </a:pPr>
            <a:r>
              <a:rPr lang="en-US" dirty="0">
                <a:solidFill>
                  <a:srgbClr val="000000"/>
                </a:solidFill>
                <a:latin typeface="+mn-lt"/>
                <a:cs typeface="+mn-cs"/>
              </a:rPr>
              <a:t> It takes light 8 minutes to travel to Earth from the Sun</a:t>
            </a:r>
            <a:r>
              <a:rPr lang="en-US" dirty="0" smtClean="0">
                <a:solidFill>
                  <a:srgbClr val="000000"/>
                </a:solidFill>
                <a:latin typeface="+mn-lt"/>
                <a:cs typeface="+mn-cs"/>
              </a:rPr>
              <a:t>.</a:t>
            </a:r>
          </a:p>
          <a:p>
            <a:pPr>
              <a:defRPr/>
            </a:pPr>
            <a:endParaRPr lang="en-US" dirty="0">
              <a:solidFill>
                <a:srgbClr val="000000"/>
              </a:solidFill>
              <a:latin typeface="+mn-lt"/>
              <a:cs typeface="+mn-cs"/>
            </a:endParaRPr>
          </a:p>
          <a:p>
            <a:pPr>
              <a:buFontTx/>
              <a:buChar char="•"/>
              <a:defRPr/>
            </a:pPr>
            <a:r>
              <a:rPr lang="en-US" dirty="0">
                <a:solidFill>
                  <a:srgbClr val="000000"/>
                </a:solidFill>
                <a:latin typeface="+mn-lt"/>
                <a:cs typeface="+mn-cs"/>
              </a:rPr>
              <a:t> This distance is defined as 1 Astronomical Unit (AU)</a:t>
            </a:r>
          </a:p>
        </p:txBody>
      </p:sp>
      <p:sp>
        <p:nvSpPr>
          <p:cNvPr id="5126" name="Text Box 8"/>
          <p:cNvSpPr txBox="1">
            <a:spLocks noChangeArrowheads="1"/>
          </p:cNvSpPr>
          <p:nvPr/>
        </p:nvSpPr>
        <p:spPr bwMode="auto">
          <a:xfrm>
            <a:off x="6324600" y="3740150"/>
            <a:ext cx="990600" cy="366713"/>
          </a:xfrm>
          <a:prstGeom prst="rect">
            <a:avLst/>
          </a:prstGeom>
          <a:noFill/>
          <a:ln w="9525">
            <a:noFill/>
            <a:miter lim="800000"/>
            <a:headEnd/>
            <a:tailEnd/>
          </a:ln>
        </p:spPr>
        <p:txBody>
          <a:bodyPr>
            <a:spAutoFit/>
          </a:bodyPr>
          <a:lstStyle/>
          <a:p>
            <a:pPr>
              <a:spcBef>
                <a:spcPct val="50000"/>
              </a:spcBef>
              <a:defRPr/>
            </a:pPr>
            <a:r>
              <a:rPr lang="en-US">
                <a:solidFill>
                  <a:srgbClr val="FFFFFF"/>
                </a:solidFill>
                <a:cs typeface="+mn-cs"/>
              </a:rPr>
              <a:t>Earth</a:t>
            </a:r>
          </a:p>
        </p:txBody>
      </p:sp>
      <p:sp>
        <p:nvSpPr>
          <p:cNvPr id="5127" name="Text Box 9"/>
          <p:cNvSpPr txBox="1">
            <a:spLocks noChangeArrowheads="1"/>
          </p:cNvSpPr>
          <p:nvPr/>
        </p:nvSpPr>
        <p:spPr bwMode="auto">
          <a:xfrm>
            <a:off x="5334000" y="4654550"/>
            <a:ext cx="838200" cy="366713"/>
          </a:xfrm>
          <a:prstGeom prst="rect">
            <a:avLst/>
          </a:prstGeom>
          <a:noFill/>
          <a:ln w="9525">
            <a:noFill/>
            <a:miter lim="800000"/>
            <a:headEnd/>
            <a:tailEnd/>
          </a:ln>
        </p:spPr>
        <p:txBody>
          <a:bodyPr>
            <a:spAutoFit/>
          </a:bodyPr>
          <a:lstStyle/>
          <a:p>
            <a:pPr>
              <a:spcBef>
                <a:spcPct val="50000"/>
              </a:spcBef>
              <a:defRPr/>
            </a:pPr>
            <a:r>
              <a:rPr lang="en-US">
                <a:solidFill>
                  <a:srgbClr val="FFFFFF"/>
                </a:solidFill>
                <a:cs typeface="+mn-cs"/>
              </a:rPr>
              <a:t>Moon</a:t>
            </a:r>
          </a:p>
        </p:txBody>
      </p:sp>
      <p:pic>
        <p:nvPicPr>
          <p:cNvPr id="51206" name="Picture 12" descr="Sunset_golden_gate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505200"/>
            <a:ext cx="4267200" cy="3200400"/>
          </a:xfrm>
          <a:prstGeom prst="rect">
            <a:avLst/>
          </a:prstGeom>
          <a:noFill/>
          <a:ln w="9525">
            <a:noFill/>
            <a:miter lim="800000"/>
            <a:headEnd/>
            <a:tailEnd/>
          </a:ln>
        </p:spPr>
      </p:pic>
      <p:pic>
        <p:nvPicPr>
          <p:cNvPr id="51207" name="Picture 13" descr="sun_v_planet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 y="914400"/>
            <a:ext cx="4105275" cy="2971800"/>
          </a:xfrm>
          <a:prstGeom prst="rect">
            <a:avLst/>
          </a:prstGeom>
          <a:noFill/>
          <a:ln w="9525">
            <a:noFill/>
            <a:miter lim="800000"/>
            <a:headEnd/>
            <a:tailEnd/>
          </a:ln>
        </p:spPr>
      </p:pic>
      <p:sp>
        <p:nvSpPr>
          <p:cNvPr id="10" name="Text Box 5"/>
          <p:cNvSpPr txBox="1">
            <a:spLocks noChangeArrowheads="1"/>
          </p:cNvSpPr>
          <p:nvPr/>
        </p:nvSpPr>
        <p:spPr bwMode="auto">
          <a:xfrm>
            <a:off x="152400" y="76200"/>
            <a:ext cx="8915400" cy="708025"/>
          </a:xfrm>
          <a:prstGeom prst="rect">
            <a:avLst/>
          </a:prstGeom>
          <a:noFill/>
          <a:ln w="9525">
            <a:noFill/>
            <a:miter lim="800000"/>
            <a:headEnd/>
            <a:tailEnd/>
          </a:ln>
          <a:effectLst/>
        </p:spPr>
        <p:txBody>
          <a:bodyPr>
            <a:spAutoFit/>
          </a:bodyPr>
          <a:lstStyle/>
          <a:p>
            <a:pPr algn="ctr">
              <a:spcBef>
                <a:spcPct val="50000"/>
              </a:spcBef>
              <a:defRPr/>
            </a:pPr>
            <a:r>
              <a:rPr lang="en-US" sz="4000" b="1" dirty="0">
                <a:solidFill>
                  <a:srgbClr val="AD1F1F"/>
                </a:solidFill>
                <a:effectLst>
                  <a:outerShdw blurRad="38100" dist="38100" dir="2700000" algn="tl">
                    <a:srgbClr val="000000"/>
                  </a:outerShdw>
                </a:effectLst>
                <a:cs typeface="Arial" pitchFamily="34" charset="0"/>
              </a:rPr>
              <a:t>Size and Distance of the Sun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562100" y="0"/>
            <a:ext cx="60198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solidFill>
                  <a:srgbClr val="AD1F1F"/>
                </a:solidFill>
                <a:effectLst>
                  <a:outerShdw blurRad="38100" dist="38100" dir="2700000" algn="tl">
                    <a:srgbClr val="000000"/>
                  </a:outerShdw>
                </a:effectLst>
                <a:cs typeface="+mn-cs"/>
              </a:rPr>
              <a:t>Mass of </a:t>
            </a:r>
            <a:r>
              <a:rPr lang="en-US" sz="5400" b="1" dirty="0">
                <a:solidFill>
                  <a:srgbClr val="AD1F1F"/>
                </a:solidFill>
                <a:effectLst>
                  <a:outerShdw blurRad="38100" dist="38100" dir="2700000" algn="tl">
                    <a:srgbClr val="000000"/>
                  </a:outerShdw>
                </a:effectLst>
                <a:cs typeface="+mn-cs"/>
              </a:rPr>
              <a:t>the </a:t>
            </a:r>
            <a:r>
              <a:rPr lang="en-US" sz="5400" b="1" dirty="0" smtClean="0">
                <a:solidFill>
                  <a:srgbClr val="AD1F1F"/>
                </a:solidFill>
                <a:effectLst>
                  <a:outerShdw blurRad="38100" dist="38100" dir="2700000" algn="tl">
                    <a:srgbClr val="000000"/>
                  </a:outerShdw>
                </a:effectLst>
                <a:cs typeface="+mn-cs"/>
              </a:rPr>
              <a:t>Sun</a:t>
            </a:r>
            <a:endParaRPr lang="en-US" sz="5400" b="1" dirty="0">
              <a:solidFill>
                <a:srgbClr val="AD1F1F"/>
              </a:solidFill>
              <a:effectLst>
                <a:outerShdw blurRad="38100" dist="38100" dir="2700000" algn="tl">
                  <a:srgbClr val="000000"/>
                </a:outerShdw>
              </a:effectLst>
              <a:cs typeface="+mn-cs"/>
            </a:endParaRPr>
          </a:p>
        </p:txBody>
      </p:sp>
      <mc:AlternateContent xmlns:mc="http://schemas.openxmlformats.org/markup-compatibility/2006" xmlns:a14="http://schemas.microsoft.com/office/drawing/2010/main">
        <mc:Choice Requires="a14">
          <p:sp>
            <p:nvSpPr>
              <p:cNvPr id="12" name="Text Box 3"/>
              <p:cNvSpPr txBox="1">
                <a:spLocks noChangeArrowheads="1"/>
              </p:cNvSpPr>
              <p:nvPr/>
            </p:nvSpPr>
            <p:spPr bwMode="auto">
              <a:xfrm>
                <a:off x="228600" y="850086"/>
                <a:ext cx="8686800" cy="5855514"/>
              </a:xfrm>
              <a:prstGeom prst="rect">
                <a:avLst/>
              </a:prstGeom>
              <a:noFill/>
              <a:ln w="9525">
                <a:noFill/>
                <a:miter lim="800000"/>
                <a:headEnd/>
                <a:tailEnd/>
              </a:ln>
            </p:spPr>
            <p:txBody>
              <a:bodyPr wrap="square">
                <a:spAutoFit/>
              </a:bodyPr>
              <a:lstStyle/>
              <a:p>
                <a:pPr>
                  <a:defRPr/>
                </a:pPr>
                <a:r>
                  <a:rPr lang="en-US" dirty="0" smtClean="0">
                    <a:solidFill>
                      <a:srgbClr val="000000"/>
                    </a:solidFill>
                    <a:latin typeface="+mn-lt"/>
                    <a:cs typeface="+mn-cs"/>
                  </a:rPr>
                  <a:t>Kepler’s 3</a:t>
                </a:r>
                <a:r>
                  <a:rPr lang="en-US" baseline="30000" dirty="0" smtClean="0">
                    <a:solidFill>
                      <a:srgbClr val="000000"/>
                    </a:solidFill>
                    <a:latin typeface="+mn-lt"/>
                    <a:cs typeface="+mn-cs"/>
                  </a:rPr>
                  <a:t>rd</a:t>
                </a:r>
                <a:r>
                  <a:rPr lang="en-US" dirty="0" smtClean="0">
                    <a:solidFill>
                      <a:srgbClr val="000000"/>
                    </a:solidFill>
                    <a:latin typeface="+mn-lt"/>
                    <a:cs typeface="+mn-cs"/>
                  </a:rPr>
                  <a:t> Law of Planetary Motion</a:t>
                </a:r>
              </a:p>
              <a:p>
                <a:pPr>
                  <a:defRPr/>
                </a:pPr>
                <a:endParaRPr lang="en-US" dirty="0">
                  <a:solidFill>
                    <a:srgbClr val="000000"/>
                  </a:solidFill>
                  <a:latin typeface="+mn-lt"/>
                </a:endParaRPr>
              </a:p>
              <a:p>
                <a:pPr>
                  <a:defRPr/>
                </a:pPr>
                <a14:m>
                  <m:oMath xmlns:m="http://schemas.openxmlformats.org/officeDocument/2006/math">
                    <m:sSup>
                      <m:sSupPr>
                        <m:ctrlPr>
                          <a:rPr lang="en-US" i="1" smtClean="0">
                            <a:solidFill>
                              <a:srgbClr val="000000"/>
                            </a:solidFill>
                            <a:latin typeface="Cambria Math"/>
                            <a:cs typeface="+mn-cs"/>
                          </a:rPr>
                        </m:ctrlPr>
                      </m:sSupPr>
                      <m:e>
                        <m:r>
                          <a:rPr lang="en-US" b="0" i="1" smtClean="0">
                            <a:solidFill>
                              <a:srgbClr val="000000"/>
                            </a:solidFill>
                            <a:latin typeface="Cambria Math"/>
                            <a:cs typeface="+mn-cs"/>
                          </a:rPr>
                          <m:t>𝑃</m:t>
                        </m:r>
                      </m:e>
                      <m:sup>
                        <m:r>
                          <a:rPr lang="en-US" b="0" i="1" smtClean="0">
                            <a:solidFill>
                              <a:srgbClr val="000000"/>
                            </a:solidFill>
                            <a:latin typeface="Cambria Math"/>
                            <a:cs typeface="+mn-cs"/>
                          </a:rPr>
                          <m:t>2</m:t>
                        </m:r>
                      </m:sup>
                    </m:sSup>
                  </m:oMath>
                </a14:m>
                <a:r>
                  <a:rPr lang="en-US" dirty="0" smtClean="0">
                    <a:solidFill>
                      <a:srgbClr val="000000"/>
                    </a:solidFill>
                    <a:latin typeface="+mn-lt"/>
                    <a:cs typeface="+mn-cs"/>
                  </a:rPr>
                  <a:t> </a:t>
                </a:r>
                <a14:m>
                  <m:oMath xmlns:m="http://schemas.openxmlformats.org/officeDocument/2006/math">
                    <m:r>
                      <a:rPr lang="en-US" i="1" dirty="0" smtClean="0">
                        <a:solidFill>
                          <a:srgbClr val="000000"/>
                        </a:solidFill>
                        <a:latin typeface="Cambria Math"/>
                        <a:ea typeface="Cambria Math"/>
                      </a:rPr>
                      <m:t>=</m:t>
                    </m:r>
                    <m:r>
                      <a:rPr lang="en-US" b="0" i="1" dirty="0" smtClean="0">
                        <a:solidFill>
                          <a:srgbClr val="000000"/>
                        </a:solidFill>
                        <a:latin typeface="Cambria Math"/>
                        <a:ea typeface="Cambria Math"/>
                      </a:rPr>
                      <m:t> </m:t>
                    </m:r>
                    <m:f>
                      <m:fPr>
                        <m:ctrlPr>
                          <a:rPr lang="en-US" b="0" i="1" dirty="0" smtClean="0">
                            <a:solidFill>
                              <a:srgbClr val="000000"/>
                            </a:solidFill>
                            <a:latin typeface="Cambria Math"/>
                            <a:ea typeface="Cambria Math"/>
                          </a:rPr>
                        </m:ctrlPr>
                      </m:fPr>
                      <m:num>
                        <m:r>
                          <a:rPr lang="en-US" b="0" i="1" dirty="0" smtClean="0">
                            <a:solidFill>
                              <a:srgbClr val="000000"/>
                            </a:solidFill>
                            <a:latin typeface="Cambria Math"/>
                            <a:ea typeface="Cambria Math"/>
                          </a:rPr>
                          <m:t>4</m:t>
                        </m:r>
                        <m:sSup>
                          <m:sSupPr>
                            <m:ctrlPr>
                              <a:rPr lang="en-US" b="0" i="1" dirty="0" smtClean="0">
                                <a:solidFill>
                                  <a:srgbClr val="000000"/>
                                </a:solidFill>
                                <a:latin typeface="Cambria Math"/>
                                <a:ea typeface="Cambria Math"/>
                              </a:rPr>
                            </m:ctrlPr>
                          </m:sSupPr>
                          <m:e>
                            <m:r>
                              <a:rPr lang="en-US" i="1" dirty="0">
                                <a:solidFill>
                                  <a:srgbClr val="000000"/>
                                </a:solidFill>
                                <a:latin typeface="Cambria Math"/>
                                <a:ea typeface="Cambria Math"/>
                              </a:rPr>
                              <m:t>𝜋</m:t>
                            </m:r>
                          </m:e>
                          <m:sup>
                            <m:r>
                              <a:rPr lang="en-US" b="0" i="1" dirty="0" smtClean="0">
                                <a:solidFill>
                                  <a:srgbClr val="000000"/>
                                </a:solidFill>
                                <a:latin typeface="Cambria Math"/>
                                <a:ea typeface="Cambria Math"/>
                              </a:rPr>
                              <m:t>2</m:t>
                            </m:r>
                          </m:sup>
                        </m:sSup>
                      </m:num>
                      <m:den>
                        <m:r>
                          <a:rPr lang="en-US" b="0" i="1" dirty="0" smtClean="0">
                            <a:solidFill>
                              <a:srgbClr val="000000"/>
                            </a:solidFill>
                            <a:latin typeface="Cambria Math"/>
                            <a:ea typeface="Cambria Math"/>
                          </a:rPr>
                          <m:t>𝐺</m:t>
                        </m:r>
                        <m:r>
                          <a:rPr lang="en-US" b="0" i="1" dirty="0" smtClean="0">
                            <a:solidFill>
                              <a:srgbClr val="000000"/>
                            </a:solidFill>
                            <a:latin typeface="Cambria Math"/>
                            <a:ea typeface="Cambria Math"/>
                          </a:rPr>
                          <m:t>(</m:t>
                        </m:r>
                        <m:r>
                          <a:rPr lang="en-US" b="0" i="1" dirty="0" smtClean="0">
                            <a:solidFill>
                              <a:srgbClr val="000000"/>
                            </a:solidFill>
                            <a:latin typeface="Cambria Math"/>
                            <a:ea typeface="Cambria Math"/>
                          </a:rPr>
                          <m:t>𝑀</m:t>
                        </m:r>
                        <m:r>
                          <a:rPr lang="en-US" b="0" i="1" dirty="0" smtClean="0">
                            <a:solidFill>
                              <a:srgbClr val="000000"/>
                            </a:solidFill>
                            <a:latin typeface="Cambria Math"/>
                            <a:ea typeface="Cambria Math"/>
                          </a:rPr>
                          <m:t>+</m:t>
                        </m:r>
                        <m:r>
                          <a:rPr lang="en-US" b="0" i="1" dirty="0" smtClean="0">
                            <a:solidFill>
                              <a:srgbClr val="000000"/>
                            </a:solidFill>
                            <a:latin typeface="Cambria Math"/>
                            <a:ea typeface="Cambria Math"/>
                          </a:rPr>
                          <m:t>𝑚</m:t>
                        </m:r>
                        <m:r>
                          <a:rPr lang="en-US" b="0" i="1" dirty="0" smtClean="0">
                            <a:solidFill>
                              <a:srgbClr val="000000"/>
                            </a:solidFill>
                            <a:latin typeface="Cambria Math"/>
                            <a:ea typeface="Cambria Math"/>
                          </a:rPr>
                          <m:t>)</m:t>
                        </m:r>
                      </m:den>
                    </m:f>
                    <m:r>
                      <a:rPr lang="en-US" b="0" i="0" dirty="0" smtClean="0">
                        <a:solidFill>
                          <a:srgbClr val="000000"/>
                        </a:solidFill>
                        <a:latin typeface="Cambria Math"/>
                        <a:ea typeface="Cambria Math"/>
                      </a:rPr>
                      <m:t> </m:t>
                    </m:r>
                    <m:sSup>
                      <m:sSupPr>
                        <m:ctrlPr>
                          <a:rPr lang="en-US" b="0" i="1" dirty="0" smtClean="0">
                            <a:solidFill>
                              <a:srgbClr val="000000"/>
                            </a:solidFill>
                            <a:latin typeface="Cambria Math"/>
                            <a:ea typeface="Cambria Math"/>
                          </a:rPr>
                        </m:ctrlPr>
                      </m:sSupPr>
                      <m:e>
                        <m:r>
                          <a:rPr lang="en-US" b="0" i="1" dirty="0" smtClean="0">
                            <a:solidFill>
                              <a:srgbClr val="000000"/>
                            </a:solidFill>
                            <a:latin typeface="Cambria Math"/>
                            <a:ea typeface="Cambria Math"/>
                          </a:rPr>
                          <m:t>𝑑</m:t>
                        </m:r>
                      </m:e>
                      <m:sup>
                        <m:r>
                          <a:rPr lang="en-US" b="0" i="1" dirty="0" smtClean="0">
                            <a:solidFill>
                              <a:srgbClr val="000000"/>
                            </a:solidFill>
                            <a:latin typeface="Cambria Math"/>
                            <a:ea typeface="Cambria Math"/>
                          </a:rPr>
                          <m:t>3</m:t>
                        </m:r>
                      </m:sup>
                    </m:sSup>
                  </m:oMath>
                </a14:m>
                <a:endParaRPr lang="en-US" b="0" dirty="0" smtClean="0">
                  <a:solidFill>
                    <a:srgbClr val="000000"/>
                  </a:solidFill>
                  <a:latin typeface="+mn-lt"/>
                  <a:ea typeface="Cambria Math"/>
                </a:endParaRPr>
              </a:p>
              <a:p>
                <a:pPr>
                  <a:defRPr/>
                </a:pPr>
                <a:endParaRPr lang="en-US" dirty="0" smtClean="0">
                  <a:solidFill>
                    <a:srgbClr val="000000"/>
                  </a:solidFill>
                  <a:latin typeface="+mn-lt"/>
                  <a:cs typeface="+mn-cs"/>
                </a:endParaRPr>
              </a:p>
              <a:p>
                <a:pPr>
                  <a:defRPr/>
                </a:pPr>
                <a:r>
                  <a:rPr lang="en-US" sz="1600" b="1" dirty="0" smtClean="0">
                    <a:solidFill>
                      <a:srgbClr val="000000"/>
                    </a:solidFill>
                    <a:latin typeface="+mn-lt"/>
                  </a:rPr>
                  <a:t>P</a:t>
                </a:r>
                <a:r>
                  <a:rPr lang="en-US" sz="1600" dirty="0" smtClean="0">
                    <a:solidFill>
                      <a:srgbClr val="000000"/>
                    </a:solidFill>
                    <a:latin typeface="+mn-lt"/>
                  </a:rPr>
                  <a:t> is the period of the orbit, </a:t>
                </a:r>
              </a:p>
              <a:p>
                <a:pPr>
                  <a:defRPr/>
                </a:pPr>
                <a:r>
                  <a:rPr lang="en-US" sz="1600" b="1" dirty="0">
                    <a:solidFill>
                      <a:srgbClr val="000000"/>
                    </a:solidFill>
                    <a:latin typeface="+mn-lt"/>
                  </a:rPr>
                  <a:t>d</a:t>
                </a:r>
                <a:r>
                  <a:rPr lang="en-US" sz="1600" dirty="0" smtClean="0">
                    <a:solidFill>
                      <a:srgbClr val="000000"/>
                    </a:solidFill>
                    <a:latin typeface="+mn-lt"/>
                  </a:rPr>
                  <a:t> is the average distance of the planet from the Sun,</a:t>
                </a:r>
              </a:p>
              <a:p>
                <a:pPr>
                  <a:defRPr/>
                </a:pPr>
                <a:r>
                  <a:rPr lang="en-US" sz="1600" b="1" dirty="0" smtClean="0">
                    <a:solidFill>
                      <a:srgbClr val="000000"/>
                    </a:solidFill>
                    <a:latin typeface="+mn-lt"/>
                  </a:rPr>
                  <a:t>G</a:t>
                </a:r>
                <a:r>
                  <a:rPr lang="en-US" sz="1600" dirty="0" smtClean="0">
                    <a:solidFill>
                      <a:srgbClr val="000000"/>
                    </a:solidFill>
                    <a:latin typeface="+mn-lt"/>
                  </a:rPr>
                  <a:t> is the gravitational constant of the Universe</a:t>
                </a:r>
              </a:p>
              <a:p>
                <a:pPr>
                  <a:defRPr/>
                </a:pPr>
                <a:r>
                  <a:rPr lang="en-US" sz="1600" b="1" dirty="0" smtClean="0">
                    <a:solidFill>
                      <a:srgbClr val="000000"/>
                    </a:solidFill>
                    <a:latin typeface="+mn-lt"/>
                  </a:rPr>
                  <a:t>M</a:t>
                </a:r>
                <a:r>
                  <a:rPr lang="en-US" sz="1600" dirty="0" smtClean="0">
                    <a:solidFill>
                      <a:srgbClr val="000000"/>
                    </a:solidFill>
                    <a:latin typeface="+mn-lt"/>
                  </a:rPr>
                  <a:t> is the mass of the Sun</a:t>
                </a:r>
              </a:p>
              <a:p>
                <a:pPr>
                  <a:defRPr/>
                </a:pPr>
                <a:r>
                  <a:rPr lang="en-US" sz="1600" b="1" dirty="0" smtClean="0">
                    <a:solidFill>
                      <a:srgbClr val="000000"/>
                    </a:solidFill>
                    <a:latin typeface="+mn-lt"/>
                  </a:rPr>
                  <a:t>m</a:t>
                </a:r>
                <a:r>
                  <a:rPr lang="en-US" sz="1600" dirty="0" smtClean="0">
                    <a:solidFill>
                      <a:srgbClr val="000000"/>
                    </a:solidFill>
                    <a:latin typeface="+mn-lt"/>
                  </a:rPr>
                  <a:t> is the mass of the planet</a:t>
                </a:r>
              </a:p>
              <a:p>
                <a:pPr algn="ctr">
                  <a:defRPr/>
                </a:pPr>
                <a:endParaRPr lang="en-US" dirty="0">
                  <a:solidFill>
                    <a:srgbClr val="000000"/>
                  </a:solidFill>
                  <a:latin typeface="+mn-lt"/>
                  <a:cs typeface="+mn-cs"/>
                </a:endParaRPr>
              </a:p>
              <a:p>
                <a:pPr>
                  <a:defRPr/>
                </a:pPr>
                <a:r>
                  <a:rPr lang="en-US" sz="1600" dirty="0" smtClean="0">
                    <a:solidFill>
                      <a:srgbClr val="000000"/>
                    </a:solidFill>
                    <a:latin typeface="+mn-lt"/>
                  </a:rPr>
                  <a:t>When the planet mass is totally insignificant compared to the mass of the Sun:</a:t>
                </a:r>
              </a:p>
              <a:p>
                <a:pPr>
                  <a:defRPr/>
                </a:pPr>
                <a14:m>
                  <m:oMath xmlns:m="http://schemas.openxmlformats.org/officeDocument/2006/math">
                    <m:r>
                      <a:rPr lang="en-US" i="1" dirty="0" smtClean="0">
                        <a:solidFill>
                          <a:srgbClr val="000000"/>
                        </a:solidFill>
                        <a:latin typeface="Cambria Math"/>
                      </a:rPr>
                      <m:t>𝑀</m:t>
                    </m:r>
                  </m:oMath>
                </a14:m>
                <a:r>
                  <a:rPr lang="en-US" dirty="0" smtClean="0">
                    <a:solidFill>
                      <a:srgbClr val="000000"/>
                    </a:solidFill>
                    <a:latin typeface="+mn-lt"/>
                  </a:rPr>
                  <a:t> </a:t>
                </a:r>
                <a14:m>
                  <m:oMath xmlns:m="http://schemas.openxmlformats.org/officeDocument/2006/math">
                    <m:r>
                      <a:rPr lang="en-US" i="1" smtClean="0">
                        <a:solidFill>
                          <a:srgbClr val="000000"/>
                        </a:solidFill>
                        <a:latin typeface="Cambria Math"/>
                        <a:ea typeface="Cambria Math"/>
                      </a:rPr>
                      <m:t>≫</m:t>
                    </m:r>
                    <m:r>
                      <a:rPr lang="en-US" b="0" i="1" smtClean="0">
                        <a:solidFill>
                          <a:srgbClr val="000000"/>
                        </a:solidFill>
                        <a:latin typeface="Cambria Math"/>
                        <a:ea typeface="Cambria Math"/>
                      </a:rPr>
                      <m:t>𝑚</m:t>
                    </m:r>
                  </m:oMath>
                </a14:m>
                <a:endParaRPr lang="en-US" dirty="0" smtClean="0">
                  <a:solidFill>
                    <a:srgbClr val="000000"/>
                  </a:solidFill>
                  <a:latin typeface="+mn-lt"/>
                  <a:cs typeface="+mn-cs"/>
                </a:endParaRPr>
              </a:p>
              <a:p>
                <a:pPr>
                  <a:defRPr/>
                </a:pPr>
                <a:endParaRPr lang="en-US" dirty="0">
                  <a:solidFill>
                    <a:srgbClr val="000000"/>
                  </a:solidFill>
                  <a:latin typeface="+mn-lt"/>
                </a:endParaRPr>
              </a:p>
              <a:p>
                <a:pPr>
                  <a:defRPr/>
                </a:pPr>
                <a14:m>
                  <m:oMathPara xmlns:m="http://schemas.openxmlformats.org/officeDocument/2006/math">
                    <m:oMathParaPr>
                      <m:jc m:val="left"/>
                    </m:oMathParaPr>
                    <m:oMath xmlns:m="http://schemas.openxmlformats.org/officeDocument/2006/math">
                      <m:r>
                        <a:rPr lang="en-US" b="0" i="1" smtClean="0">
                          <a:solidFill>
                            <a:srgbClr val="000000"/>
                          </a:solidFill>
                          <a:latin typeface="Cambria Math"/>
                          <a:cs typeface="+mn-cs"/>
                        </a:rPr>
                        <m:t>𝑀</m:t>
                      </m:r>
                      <m:r>
                        <a:rPr lang="en-US" b="0" i="1" smtClean="0">
                          <a:solidFill>
                            <a:srgbClr val="000000"/>
                          </a:solidFill>
                          <a:latin typeface="Cambria Math"/>
                          <a:cs typeface="+mn-cs"/>
                        </a:rPr>
                        <m:t>= </m:t>
                      </m:r>
                      <m:f>
                        <m:fPr>
                          <m:ctrlPr>
                            <a:rPr lang="en-US" b="0" i="1" smtClean="0">
                              <a:solidFill>
                                <a:srgbClr val="000000"/>
                              </a:solidFill>
                              <a:latin typeface="Cambria Math"/>
                              <a:cs typeface="+mn-cs"/>
                            </a:rPr>
                          </m:ctrlPr>
                        </m:fPr>
                        <m:num>
                          <m:r>
                            <a:rPr lang="en-US" i="1" dirty="0">
                              <a:solidFill>
                                <a:srgbClr val="000000"/>
                              </a:solidFill>
                              <a:latin typeface="Cambria Math"/>
                              <a:ea typeface="Cambria Math"/>
                            </a:rPr>
                            <m:t>4</m:t>
                          </m:r>
                          <m:sSup>
                            <m:sSupPr>
                              <m:ctrlPr>
                                <a:rPr lang="en-US" i="1" dirty="0">
                                  <a:solidFill>
                                    <a:srgbClr val="000000"/>
                                  </a:solidFill>
                                  <a:latin typeface="Cambria Math"/>
                                  <a:ea typeface="Cambria Math"/>
                                </a:rPr>
                              </m:ctrlPr>
                            </m:sSupPr>
                            <m:e>
                              <m:r>
                                <a:rPr lang="en-US" i="1" dirty="0">
                                  <a:solidFill>
                                    <a:srgbClr val="000000"/>
                                  </a:solidFill>
                                  <a:latin typeface="Cambria Math"/>
                                  <a:ea typeface="Cambria Math"/>
                                </a:rPr>
                                <m:t>𝜋</m:t>
                              </m:r>
                            </m:e>
                            <m:sup>
                              <m:r>
                                <a:rPr lang="en-US" i="1" dirty="0">
                                  <a:solidFill>
                                    <a:srgbClr val="000000"/>
                                  </a:solidFill>
                                  <a:latin typeface="Cambria Math"/>
                                  <a:ea typeface="Cambria Math"/>
                                </a:rPr>
                                <m:t>2</m:t>
                              </m:r>
                            </m:sup>
                          </m:sSup>
                          <m:sSup>
                            <m:sSupPr>
                              <m:ctrlPr>
                                <a:rPr lang="en-US" i="1" dirty="0">
                                  <a:solidFill>
                                    <a:srgbClr val="000000"/>
                                  </a:solidFill>
                                  <a:latin typeface="Cambria Math"/>
                                  <a:ea typeface="Cambria Math"/>
                                </a:rPr>
                              </m:ctrlPr>
                            </m:sSupPr>
                            <m:e>
                              <m:r>
                                <a:rPr lang="en-US" b="0" i="1" dirty="0" smtClean="0">
                                  <a:solidFill>
                                    <a:srgbClr val="000000"/>
                                  </a:solidFill>
                                  <a:latin typeface="Cambria Math"/>
                                  <a:ea typeface="Cambria Math"/>
                                </a:rPr>
                                <m:t>𝑑</m:t>
                              </m:r>
                            </m:e>
                            <m:sup>
                              <m:r>
                                <a:rPr lang="en-US" i="1" dirty="0">
                                  <a:solidFill>
                                    <a:srgbClr val="000000"/>
                                  </a:solidFill>
                                  <a:latin typeface="Cambria Math"/>
                                  <a:ea typeface="Cambria Math"/>
                                </a:rPr>
                                <m:t>3</m:t>
                              </m:r>
                            </m:sup>
                          </m:sSup>
                        </m:num>
                        <m:den>
                          <m:r>
                            <a:rPr lang="en-US" i="1" dirty="0">
                              <a:solidFill>
                                <a:srgbClr val="000000"/>
                              </a:solidFill>
                              <a:latin typeface="Cambria Math"/>
                              <a:ea typeface="Cambria Math"/>
                            </a:rPr>
                            <m:t>𝐺</m:t>
                          </m:r>
                          <m:sSup>
                            <m:sSupPr>
                              <m:ctrlPr>
                                <a:rPr lang="en-US" i="1">
                                  <a:solidFill>
                                    <a:srgbClr val="000000"/>
                                  </a:solidFill>
                                  <a:latin typeface="Cambria Math"/>
                                </a:rPr>
                              </m:ctrlPr>
                            </m:sSupPr>
                            <m:e>
                              <m:r>
                                <a:rPr lang="en-US" i="1">
                                  <a:solidFill>
                                    <a:srgbClr val="000000"/>
                                  </a:solidFill>
                                  <a:latin typeface="Cambria Math"/>
                                </a:rPr>
                                <m:t>𝑃</m:t>
                              </m:r>
                            </m:e>
                            <m:sup>
                              <m:r>
                                <a:rPr lang="en-US" i="1">
                                  <a:solidFill>
                                    <a:srgbClr val="000000"/>
                                  </a:solidFill>
                                  <a:latin typeface="Cambria Math"/>
                                </a:rPr>
                                <m:t>2</m:t>
                              </m:r>
                            </m:sup>
                          </m:sSup>
                        </m:den>
                      </m:f>
                    </m:oMath>
                  </m:oMathPara>
                </a14:m>
                <a:endParaRPr lang="en-US" dirty="0" smtClean="0">
                  <a:solidFill>
                    <a:srgbClr val="000000"/>
                  </a:solidFill>
                  <a:latin typeface="+mn-lt"/>
                  <a:cs typeface="+mn-cs"/>
                </a:endParaRPr>
              </a:p>
              <a:p>
                <a:pPr>
                  <a:defRPr/>
                </a:pPr>
                <a:endParaRPr lang="en-US" dirty="0">
                  <a:solidFill>
                    <a:srgbClr val="000000"/>
                  </a:solidFill>
                  <a:latin typeface="+mn-lt"/>
                </a:endParaRPr>
              </a:p>
              <a:p>
                <a:pPr>
                  <a:defRPr/>
                </a:pPr>
                <a:r>
                  <a:rPr lang="en-US" sz="1600" dirty="0" smtClean="0">
                    <a:solidFill>
                      <a:srgbClr val="000000"/>
                    </a:solidFill>
                    <a:latin typeface="+mn-lt"/>
                  </a:rPr>
                  <a:t>For Earth, d = </a:t>
                </a:r>
                <a:r>
                  <a:rPr lang="en-US" sz="1600" dirty="0">
                    <a:solidFill>
                      <a:srgbClr val="4F81BD">
                        <a:lumMod val="50000"/>
                      </a:srgbClr>
                    </a:solidFill>
                    <a:latin typeface="Calibri"/>
                  </a:rPr>
                  <a:t>1.496x10</a:t>
                </a:r>
                <a:r>
                  <a:rPr lang="en-US" sz="1600" baseline="30000" dirty="0">
                    <a:solidFill>
                      <a:srgbClr val="4F81BD">
                        <a:lumMod val="50000"/>
                      </a:srgbClr>
                    </a:solidFill>
                    <a:latin typeface="Calibri"/>
                  </a:rPr>
                  <a:t>11</a:t>
                </a:r>
                <a:r>
                  <a:rPr lang="en-US" sz="1600" dirty="0">
                    <a:solidFill>
                      <a:srgbClr val="4F81BD">
                        <a:lumMod val="50000"/>
                      </a:srgbClr>
                    </a:solidFill>
                    <a:latin typeface="Calibri"/>
                  </a:rPr>
                  <a:t> </a:t>
                </a:r>
                <a:r>
                  <a:rPr lang="en-US" sz="1600" dirty="0" smtClean="0">
                    <a:solidFill>
                      <a:srgbClr val="4F81BD">
                        <a:lumMod val="50000"/>
                      </a:srgbClr>
                    </a:solidFill>
                    <a:latin typeface="Calibri"/>
                  </a:rPr>
                  <a:t>m, P = 1 sidereal year</a:t>
                </a:r>
              </a:p>
              <a:p>
                <a:pPr>
                  <a:defRPr/>
                </a:pPr>
                <a:endParaRPr lang="en-US" dirty="0">
                  <a:solidFill>
                    <a:srgbClr val="4F81BD">
                      <a:lumMod val="50000"/>
                    </a:srgbClr>
                  </a:solidFill>
                  <a:latin typeface="Calibri"/>
                  <a:cs typeface="+mn-cs"/>
                </a:endParaRPr>
              </a:p>
              <a:p>
                <a:pPr>
                  <a:defRPr/>
                </a:pPr>
                <a:r>
                  <a:rPr lang="en-US" b="1" dirty="0" err="1" smtClean="0">
                    <a:solidFill>
                      <a:srgbClr val="C00000"/>
                    </a:solidFill>
                    <a:latin typeface="Calibri"/>
                  </a:rPr>
                  <a:t>M</a:t>
                </a:r>
                <a:r>
                  <a:rPr lang="en-US" b="1" baseline="-25000" dirty="0" err="1" smtClean="0">
                    <a:solidFill>
                      <a:srgbClr val="C00000"/>
                    </a:solidFill>
                    <a:latin typeface="Calibri"/>
                  </a:rPr>
                  <a:t>Sun</a:t>
                </a:r>
                <a:r>
                  <a:rPr lang="en-US" b="1" dirty="0" smtClean="0">
                    <a:solidFill>
                      <a:srgbClr val="C00000"/>
                    </a:solidFill>
                    <a:latin typeface="Calibri"/>
                  </a:rPr>
                  <a:t> = </a:t>
                </a:r>
                <a:r>
                  <a:rPr lang="en-US" b="1" dirty="0">
                    <a:solidFill>
                      <a:srgbClr val="C00000"/>
                    </a:solidFill>
                    <a:cs typeface="Times New Roman" pitchFamily="18" charset="0"/>
                  </a:rPr>
                  <a:t>2 x 10</a:t>
                </a:r>
                <a:r>
                  <a:rPr lang="en-US" b="1" baseline="30000" dirty="0">
                    <a:solidFill>
                      <a:srgbClr val="C00000"/>
                    </a:solidFill>
                    <a:cs typeface="Times New Roman" pitchFamily="18" charset="0"/>
                  </a:rPr>
                  <a:t>30</a:t>
                </a:r>
                <a:r>
                  <a:rPr lang="en-US" b="1" dirty="0">
                    <a:solidFill>
                      <a:srgbClr val="C00000"/>
                    </a:solidFill>
                    <a:cs typeface="Times New Roman" pitchFamily="18" charset="0"/>
                  </a:rPr>
                  <a:t> kg </a:t>
                </a:r>
                <a:endParaRPr lang="en-US" b="1" dirty="0" smtClean="0">
                  <a:solidFill>
                    <a:srgbClr val="C00000"/>
                  </a:solidFill>
                  <a:cs typeface="Times New Roman" pitchFamily="18" charset="0"/>
                </a:endParaRPr>
              </a:p>
              <a:p>
                <a:pPr>
                  <a:defRPr/>
                </a:pPr>
                <a:endParaRPr lang="en-US" dirty="0" smtClean="0">
                  <a:cs typeface="Times New Roman" pitchFamily="18" charset="0"/>
                </a:endParaRPr>
              </a:p>
              <a:p>
                <a:pPr>
                  <a:defRPr/>
                </a:pPr>
                <a:r>
                  <a:rPr lang="en-US" sz="1600" dirty="0" smtClean="0">
                    <a:cs typeface="Times New Roman" pitchFamily="18" charset="0"/>
                  </a:rPr>
                  <a:t>333,000 </a:t>
                </a:r>
                <a:r>
                  <a:rPr lang="en-US" sz="1600" dirty="0">
                    <a:cs typeface="Times New Roman" pitchFamily="18" charset="0"/>
                  </a:rPr>
                  <a:t>times Earth’s </a:t>
                </a:r>
                <a:r>
                  <a:rPr lang="en-US" sz="1600" dirty="0" smtClean="0">
                    <a:cs typeface="Times New Roman" pitchFamily="18" charset="0"/>
                  </a:rPr>
                  <a:t>mass</a:t>
                </a:r>
                <a:endParaRPr lang="en-US" sz="1600" dirty="0">
                  <a:solidFill>
                    <a:srgbClr val="000000"/>
                  </a:solidFill>
                  <a:latin typeface="+mn-lt"/>
                </a:endParaRPr>
              </a:p>
            </p:txBody>
          </p:sp>
        </mc:Choice>
        <mc:Fallback xmlns="">
          <p:sp>
            <p:nvSpPr>
              <p:cNvPr id="12" name="Text Box 3"/>
              <p:cNvSpPr txBox="1">
                <a:spLocks noRot="1" noChangeAspect="1" noMove="1" noResize="1" noEditPoints="1" noAdjustHandles="1" noChangeArrowheads="1" noChangeShapeType="1" noTextEdit="1"/>
              </p:cNvSpPr>
              <p:nvPr/>
            </p:nvSpPr>
            <p:spPr bwMode="auto">
              <a:xfrm>
                <a:off x="228600" y="850086"/>
                <a:ext cx="8686800" cy="5855514"/>
              </a:xfrm>
              <a:prstGeom prst="rect">
                <a:avLst/>
              </a:prstGeom>
              <a:blipFill rotWithShape="1">
                <a:blip r:embed="rId3"/>
                <a:stretch>
                  <a:fillRect l="-632" t="-520" b="-416"/>
                </a:stretch>
              </a:blipFill>
              <a:ln w="9525">
                <a:noFill/>
                <a:miter lim="800000"/>
                <a:headEnd/>
                <a:tailEnd/>
              </a:ln>
            </p:spPr>
            <p:txBody>
              <a:bodyPr/>
              <a:lstStyle/>
              <a:p>
                <a:r>
                  <a:rPr lang="en-US">
                    <a:noFill/>
                  </a:rPr>
                  <a:t> </a:t>
                </a:r>
              </a:p>
            </p:txBody>
          </p:sp>
        </mc:Fallback>
      </mc:AlternateContent>
      <p:pic>
        <p:nvPicPr>
          <p:cNvPr id="5122" name="Picture 2" descr="http://hyperphysics.phy-astr.gsu.edu/hbase/astro/imgast/kep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990600"/>
            <a:ext cx="3848100" cy="26193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p:cNvGraphicFramePr/>
          <p:nvPr>
            <p:extLst>
              <p:ext uri="{D42A27DB-BD31-4B8C-83A1-F6EECF244321}">
                <p14:modId xmlns:p14="http://schemas.microsoft.com/office/powerpoint/2010/main" val="3866761615"/>
              </p:ext>
            </p:extLst>
          </p:nvPr>
        </p:nvGraphicFramePr>
        <p:xfrm>
          <a:off x="5638800" y="3962400"/>
          <a:ext cx="3429000" cy="28599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62178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Rotation of the Sun</a:t>
            </a:r>
            <a:endParaRPr lang="en-US"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304800" y="3365480"/>
            <a:ext cx="3810000" cy="3170099"/>
          </a:xfrm>
          <a:prstGeom prst="rect">
            <a:avLst/>
          </a:prstGeom>
        </p:spPr>
        <p:txBody>
          <a:bodyPr wrap="square">
            <a:spAutoFit/>
          </a:bodyPr>
          <a:lstStyle/>
          <a:p>
            <a:r>
              <a:rPr lang="en-US" sz="2000" dirty="0" smtClean="0"/>
              <a:t>Galileo saw sunspots that appear to move across the face of the Sun.</a:t>
            </a:r>
          </a:p>
          <a:p>
            <a:endParaRPr lang="en-US" sz="2000" dirty="0"/>
          </a:p>
          <a:p>
            <a:r>
              <a:rPr lang="en-US" sz="2000" dirty="0" smtClean="0"/>
              <a:t>Conclusion: the Sun rotates on its axis.</a:t>
            </a:r>
          </a:p>
          <a:p>
            <a:endParaRPr lang="en-US" sz="2000" dirty="0"/>
          </a:p>
          <a:p>
            <a:pPr lvl="0"/>
            <a:r>
              <a:rPr lang="en-US" sz="2000" dirty="0" smtClean="0">
                <a:cs typeface="Times New Roman" pitchFamily="18" charset="0"/>
              </a:rPr>
              <a:t>Rotation rate: </a:t>
            </a:r>
          </a:p>
          <a:p>
            <a:pPr lvl="0"/>
            <a:r>
              <a:rPr lang="en-US" sz="2000" dirty="0" smtClean="0">
                <a:cs typeface="Times New Roman" pitchFamily="18" charset="0"/>
              </a:rPr>
              <a:t>27 </a:t>
            </a:r>
            <a:r>
              <a:rPr lang="en-US" sz="2000" dirty="0">
                <a:cs typeface="Times New Roman" pitchFamily="18" charset="0"/>
              </a:rPr>
              <a:t>days (equator) to </a:t>
            </a:r>
            <a:endParaRPr lang="en-US" sz="2000" dirty="0" smtClean="0">
              <a:cs typeface="Times New Roman" pitchFamily="18" charset="0"/>
            </a:endParaRPr>
          </a:p>
          <a:p>
            <a:pPr lvl="0"/>
            <a:r>
              <a:rPr lang="en-US" sz="2000" dirty="0" smtClean="0">
                <a:cs typeface="Times New Roman" pitchFamily="18" charset="0"/>
              </a:rPr>
              <a:t>31 </a:t>
            </a:r>
            <a:r>
              <a:rPr lang="en-US" sz="2000" dirty="0">
                <a:cs typeface="Times New Roman" pitchFamily="18" charset="0"/>
              </a:rPr>
              <a:t>days (poles</a:t>
            </a:r>
            <a:r>
              <a:rPr lang="en-US" sz="2000" dirty="0" smtClean="0">
                <a:cs typeface="Times New Roman" pitchFamily="18" charset="0"/>
              </a:rPr>
              <a:t>)</a:t>
            </a:r>
            <a:endParaRPr lang="en-US" sz="2000" dirty="0"/>
          </a:p>
        </p:txBody>
      </p:sp>
      <p:sp>
        <p:nvSpPr>
          <p:cNvPr id="7" name="Rectangle 6"/>
          <p:cNvSpPr/>
          <p:nvPr/>
        </p:nvSpPr>
        <p:spPr>
          <a:xfrm>
            <a:off x="4267200" y="5791200"/>
            <a:ext cx="4800600" cy="646331"/>
          </a:xfrm>
          <a:prstGeom prst="rect">
            <a:avLst/>
          </a:prstGeom>
        </p:spPr>
        <p:txBody>
          <a:bodyPr wrap="square">
            <a:spAutoFit/>
          </a:bodyPr>
          <a:lstStyle/>
          <a:p>
            <a:r>
              <a:rPr lang="en-US" dirty="0" smtClean="0"/>
              <a:t>Movie made from Galileo’s sunspot drawings from June 2 – July 8, 1613 </a:t>
            </a:r>
            <a:endParaRPr lang="en-US" dirty="0"/>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990600"/>
            <a:ext cx="2063750" cy="2354262"/>
          </a:xfrm>
          <a:prstGeom prst="rect">
            <a:avLst/>
          </a:prstGeom>
          <a:ln w="12700">
            <a:solidFill>
              <a:srgbClr val="82460A"/>
            </a:solidFill>
          </a:ln>
        </p:spPr>
        <p:style>
          <a:lnRef idx="2">
            <a:schemeClr val="dk1"/>
          </a:lnRef>
          <a:fillRef idx="1">
            <a:schemeClr val="lt1"/>
          </a:fillRef>
          <a:effectRef idx="0">
            <a:schemeClr val="dk1"/>
          </a:effectRef>
          <a:fontRef idx="minor">
            <a:schemeClr val="dk1"/>
          </a:fontRef>
        </p:style>
      </p:pic>
      <p:pic>
        <p:nvPicPr>
          <p:cNvPr id="3" name="galileo_sunspots_slow.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343400" y="990600"/>
            <a:ext cx="4648200" cy="4648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5/5c/Sun-in-the-sk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6858000"/>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2"/>
          <p:cNvSpPr txBox="1">
            <a:spLocks noChangeArrowheads="1"/>
          </p:cNvSpPr>
          <p:nvPr/>
        </p:nvSpPr>
        <p:spPr bwMode="auto">
          <a:xfrm>
            <a:off x="152400" y="76200"/>
            <a:ext cx="88392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solidFill>
                  <a:srgbClr val="AD1F1F"/>
                </a:solidFill>
                <a:effectLst>
                  <a:outerShdw blurRad="38100" dist="38100" dir="2700000" algn="tl">
                    <a:srgbClr val="000000"/>
                  </a:outerShdw>
                </a:effectLst>
                <a:cs typeface="+mn-cs"/>
              </a:rPr>
              <a:t>Luminosity of </a:t>
            </a:r>
            <a:r>
              <a:rPr lang="en-US" sz="5400" b="1" dirty="0">
                <a:solidFill>
                  <a:srgbClr val="AD1F1F"/>
                </a:solidFill>
                <a:effectLst>
                  <a:outerShdw blurRad="38100" dist="38100" dir="2700000" algn="tl">
                    <a:srgbClr val="000000"/>
                  </a:outerShdw>
                </a:effectLst>
                <a:cs typeface="+mn-cs"/>
              </a:rPr>
              <a:t>the </a:t>
            </a:r>
            <a:r>
              <a:rPr lang="en-US" sz="5400" b="1" dirty="0" smtClean="0">
                <a:solidFill>
                  <a:srgbClr val="AD1F1F"/>
                </a:solidFill>
                <a:effectLst>
                  <a:outerShdw blurRad="38100" dist="38100" dir="2700000" algn="tl">
                    <a:srgbClr val="000000"/>
                  </a:outerShdw>
                </a:effectLst>
                <a:cs typeface="+mn-cs"/>
              </a:rPr>
              <a:t>Sun</a:t>
            </a:r>
            <a:endParaRPr lang="en-US" sz="5400" b="1" dirty="0">
              <a:solidFill>
                <a:srgbClr val="AD1F1F"/>
              </a:solidFill>
              <a:effectLst>
                <a:outerShdw blurRad="38100" dist="38100" dir="2700000" algn="tl">
                  <a:srgbClr val="000000"/>
                </a:outerShdw>
              </a:effectLst>
              <a:cs typeface="+mn-cs"/>
            </a:endParaRPr>
          </a:p>
        </p:txBody>
      </p:sp>
      <mc:AlternateContent xmlns:mc="http://schemas.openxmlformats.org/markup-compatibility/2006" xmlns:a14="http://schemas.microsoft.com/office/drawing/2010/main">
        <mc:Choice Requires="a14">
          <p:sp>
            <p:nvSpPr>
              <p:cNvPr id="12" name="Text Box 3"/>
              <p:cNvSpPr txBox="1">
                <a:spLocks noChangeArrowheads="1"/>
              </p:cNvSpPr>
              <p:nvPr/>
            </p:nvSpPr>
            <p:spPr bwMode="auto">
              <a:xfrm>
                <a:off x="990600" y="1176668"/>
                <a:ext cx="7162800" cy="5596917"/>
              </a:xfrm>
              <a:prstGeom prst="rect">
                <a:avLst/>
              </a:prstGeom>
              <a:noFill/>
              <a:ln w="9525">
                <a:noFill/>
                <a:miter lim="800000"/>
                <a:headEnd/>
                <a:tailEnd/>
              </a:ln>
            </p:spPr>
            <p:txBody>
              <a:bodyPr wrap="square">
                <a:spAutoFit/>
              </a:bodyPr>
              <a:lstStyle/>
              <a:p>
                <a:pPr>
                  <a:defRPr/>
                </a:pPr>
                <a:r>
                  <a:rPr lang="en-US" dirty="0" smtClean="0">
                    <a:solidFill>
                      <a:srgbClr val="000000"/>
                    </a:solidFill>
                    <a:latin typeface="+mn-lt"/>
                  </a:rPr>
                  <a:t>Luminosity is the total energy output per unit time. It is related to brightness by the distance:</a:t>
                </a:r>
              </a:p>
              <a:p>
                <a:pPr>
                  <a:defRPr/>
                </a:pPr>
                <a:endParaRPr lang="en-US" dirty="0">
                  <a:solidFill>
                    <a:srgbClr val="000000"/>
                  </a:solidFill>
                  <a:latin typeface="+mn-lt"/>
                  <a:cs typeface="+mn-cs"/>
                </a:endParaRPr>
              </a:p>
              <a:p>
                <a:pPr>
                  <a:defRPr/>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a:rPr>
                        <m:t>𝐵</m:t>
                      </m:r>
                      <m:r>
                        <a:rPr lang="en-US" b="0" i="1" smtClean="0">
                          <a:solidFill>
                            <a:srgbClr val="000000"/>
                          </a:solidFill>
                          <a:latin typeface="Cambria Math"/>
                        </a:rPr>
                        <m:t>=</m:t>
                      </m:r>
                      <m:f>
                        <m:fPr>
                          <m:ctrlPr>
                            <a:rPr lang="en-US" b="0" i="1" smtClean="0">
                              <a:solidFill>
                                <a:srgbClr val="000000"/>
                              </a:solidFill>
                              <a:latin typeface="Cambria Math"/>
                            </a:rPr>
                          </m:ctrlPr>
                        </m:fPr>
                        <m:num>
                          <m:r>
                            <a:rPr lang="en-US" b="0" i="1" smtClean="0">
                              <a:solidFill>
                                <a:srgbClr val="000000"/>
                              </a:solidFill>
                              <a:latin typeface="Cambria Math"/>
                            </a:rPr>
                            <m:t>𝐿</m:t>
                          </m:r>
                        </m:num>
                        <m:den>
                          <m:r>
                            <a:rPr lang="en-US" b="0" i="1" smtClean="0">
                              <a:solidFill>
                                <a:srgbClr val="000000"/>
                              </a:solidFill>
                              <a:latin typeface="Cambria Math"/>
                            </a:rPr>
                            <m:t>4</m:t>
                          </m:r>
                          <m:r>
                            <a:rPr lang="en-US" b="0" i="1" smtClean="0">
                              <a:solidFill>
                                <a:srgbClr val="000000"/>
                              </a:solidFill>
                              <a:latin typeface="Cambria Math"/>
                              <a:ea typeface="Cambria Math"/>
                            </a:rPr>
                            <m:t>𝜋</m:t>
                          </m:r>
                          <m:sSup>
                            <m:sSupPr>
                              <m:ctrlPr>
                                <a:rPr lang="en-US" b="0" i="1" smtClean="0">
                                  <a:solidFill>
                                    <a:srgbClr val="000000"/>
                                  </a:solidFill>
                                  <a:latin typeface="Cambria Math"/>
                                  <a:ea typeface="Cambria Math"/>
                                </a:rPr>
                              </m:ctrlPr>
                            </m:sSupPr>
                            <m:e>
                              <m:r>
                                <a:rPr lang="en-US" b="0" i="1" smtClean="0">
                                  <a:solidFill>
                                    <a:srgbClr val="000000"/>
                                  </a:solidFill>
                                  <a:latin typeface="Cambria Math"/>
                                  <a:ea typeface="Cambria Math"/>
                                </a:rPr>
                                <m:t>𝑑</m:t>
                              </m:r>
                            </m:e>
                            <m:sup>
                              <m:r>
                                <a:rPr lang="en-US" b="0" i="1" smtClean="0">
                                  <a:solidFill>
                                    <a:srgbClr val="000000"/>
                                  </a:solidFill>
                                  <a:latin typeface="Cambria Math"/>
                                  <a:ea typeface="Cambria Math"/>
                                </a:rPr>
                                <m:t>2</m:t>
                              </m:r>
                            </m:sup>
                          </m:sSup>
                        </m:den>
                      </m:f>
                    </m:oMath>
                  </m:oMathPara>
                </a14:m>
                <a:endParaRPr lang="en-US" dirty="0" smtClean="0">
                  <a:solidFill>
                    <a:srgbClr val="000000"/>
                  </a:solidFill>
                  <a:latin typeface="+mn-lt"/>
                  <a:cs typeface="+mn-cs"/>
                </a:endParaRPr>
              </a:p>
              <a:p>
                <a:pPr>
                  <a:defRPr/>
                </a:pPr>
                <a:endParaRPr lang="en-US" dirty="0">
                  <a:solidFill>
                    <a:srgbClr val="000000"/>
                  </a:solidFill>
                  <a:latin typeface="+mn-lt"/>
                </a:endParaRPr>
              </a:p>
              <a:p>
                <a:pPr>
                  <a:defRPr/>
                </a:pPr>
                <a:r>
                  <a:rPr lang="en-US" dirty="0" smtClean="0">
                    <a:solidFill>
                      <a:srgbClr val="000000"/>
                    </a:solidFill>
                    <a:latin typeface="+mn-lt"/>
                    <a:cs typeface="+mn-cs"/>
                  </a:rPr>
                  <a:t>So  </a:t>
                </a:r>
              </a:p>
              <a:p>
                <a:pPr>
                  <a:defRPr/>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a:rPr>
                        <m:t>𝐿</m:t>
                      </m:r>
                      <m:r>
                        <a:rPr lang="en-US" i="1">
                          <a:solidFill>
                            <a:srgbClr val="000000"/>
                          </a:solidFill>
                          <a:latin typeface="Cambria Math"/>
                        </a:rPr>
                        <m:t>=4</m:t>
                      </m:r>
                      <m:r>
                        <a:rPr lang="en-US" i="1">
                          <a:solidFill>
                            <a:srgbClr val="000000"/>
                          </a:solidFill>
                          <a:latin typeface="Cambria Math"/>
                          <a:ea typeface="Cambria Math"/>
                        </a:rPr>
                        <m:t>𝜋</m:t>
                      </m:r>
                      <m:sSup>
                        <m:sSupPr>
                          <m:ctrlPr>
                            <a:rPr lang="en-US" i="1">
                              <a:solidFill>
                                <a:srgbClr val="000000"/>
                              </a:solidFill>
                              <a:latin typeface="Cambria Math"/>
                              <a:ea typeface="Cambria Math"/>
                            </a:rPr>
                          </m:ctrlPr>
                        </m:sSupPr>
                        <m:e>
                          <m:r>
                            <a:rPr lang="en-US" i="1">
                              <a:solidFill>
                                <a:srgbClr val="000000"/>
                              </a:solidFill>
                              <a:latin typeface="Cambria Math"/>
                              <a:ea typeface="Cambria Math"/>
                            </a:rPr>
                            <m:t>𝑑</m:t>
                          </m:r>
                        </m:e>
                        <m:sup>
                          <m:r>
                            <a:rPr lang="en-US" i="1">
                              <a:solidFill>
                                <a:srgbClr val="000000"/>
                              </a:solidFill>
                              <a:latin typeface="Cambria Math"/>
                              <a:ea typeface="Cambria Math"/>
                            </a:rPr>
                            <m:t>2</m:t>
                          </m:r>
                        </m:sup>
                      </m:sSup>
                      <m:r>
                        <a:rPr lang="en-US" b="0" i="1" smtClean="0">
                          <a:solidFill>
                            <a:srgbClr val="000000"/>
                          </a:solidFill>
                          <a:latin typeface="Cambria Math"/>
                          <a:ea typeface="Cambria Math"/>
                        </a:rPr>
                        <m:t>𝐵</m:t>
                      </m:r>
                    </m:oMath>
                  </m:oMathPara>
                </a14:m>
                <a:endParaRPr lang="en-US" dirty="0" smtClean="0">
                  <a:solidFill>
                    <a:srgbClr val="000000"/>
                  </a:solidFill>
                  <a:latin typeface="+mn-lt"/>
                  <a:cs typeface="+mn-cs"/>
                </a:endParaRPr>
              </a:p>
              <a:p>
                <a:pPr>
                  <a:defRPr/>
                </a:pPr>
                <a:endParaRPr lang="en-US" dirty="0">
                  <a:solidFill>
                    <a:srgbClr val="000000"/>
                  </a:solidFill>
                  <a:latin typeface="+mn-lt"/>
                </a:endParaRPr>
              </a:p>
              <a:p>
                <a:pPr>
                  <a:defRPr/>
                </a:pPr>
                <a:r>
                  <a:rPr lang="en-US" dirty="0" smtClean="0">
                    <a:solidFill>
                      <a:srgbClr val="000000"/>
                    </a:solidFill>
                    <a:latin typeface="+mn-lt"/>
                    <a:cs typeface="+mn-cs"/>
                  </a:rPr>
                  <a:t>We’ve measured the distance to be </a:t>
                </a:r>
                <a:r>
                  <a:rPr lang="en-US" dirty="0" smtClean="0">
                    <a:solidFill>
                      <a:srgbClr val="4F81BD">
                        <a:lumMod val="50000"/>
                      </a:srgbClr>
                    </a:solidFill>
                    <a:latin typeface="Calibri"/>
                  </a:rPr>
                  <a:t>1.496x10</a:t>
                </a:r>
                <a:r>
                  <a:rPr lang="en-US" baseline="30000" dirty="0" smtClean="0">
                    <a:solidFill>
                      <a:srgbClr val="4F81BD">
                        <a:lumMod val="50000"/>
                      </a:srgbClr>
                    </a:solidFill>
                    <a:latin typeface="Calibri"/>
                  </a:rPr>
                  <a:t>11</a:t>
                </a:r>
                <a:r>
                  <a:rPr lang="en-US" dirty="0" smtClean="0">
                    <a:solidFill>
                      <a:srgbClr val="4F81BD">
                        <a:lumMod val="50000"/>
                      </a:srgbClr>
                    </a:solidFill>
                    <a:latin typeface="Calibri"/>
                  </a:rPr>
                  <a:t> m</a:t>
                </a:r>
                <a:endParaRPr lang="en-US" dirty="0">
                  <a:solidFill>
                    <a:srgbClr val="4F81BD">
                      <a:lumMod val="50000"/>
                    </a:srgbClr>
                  </a:solidFill>
                  <a:latin typeface="Calibri"/>
                </a:endParaRPr>
              </a:p>
              <a:p>
                <a:pPr>
                  <a:defRPr/>
                </a:pPr>
                <a:endParaRPr lang="en-US" dirty="0" smtClean="0">
                  <a:solidFill>
                    <a:srgbClr val="000000"/>
                  </a:solidFill>
                  <a:latin typeface="+mn-lt"/>
                  <a:cs typeface="+mn-cs"/>
                </a:endParaRPr>
              </a:p>
              <a:p>
                <a:pPr>
                  <a:defRPr/>
                </a:pPr>
                <a:r>
                  <a:rPr lang="en-US" dirty="0" smtClean="0">
                    <a:solidFill>
                      <a:srgbClr val="000000"/>
                    </a:solidFill>
                    <a:latin typeface="+mn-lt"/>
                  </a:rPr>
                  <a:t>Brightness is also a directly observable quantity. The Sun’s brightness at Earth is 1,361.5 W/m</a:t>
                </a:r>
                <a:r>
                  <a:rPr lang="en-US" baseline="30000" dirty="0" smtClean="0">
                    <a:solidFill>
                      <a:srgbClr val="000000"/>
                    </a:solidFill>
                    <a:latin typeface="+mn-lt"/>
                  </a:rPr>
                  <a:t>2</a:t>
                </a:r>
                <a:endParaRPr lang="en-US" dirty="0" smtClean="0">
                  <a:solidFill>
                    <a:srgbClr val="000000"/>
                  </a:solidFill>
                  <a:latin typeface="+mn-lt"/>
                </a:endParaRPr>
              </a:p>
              <a:p>
                <a:pPr>
                  <a:defRPr/>
                </a:pPr>
                <a:endParaRPr lang="en-US" dirty="0">
                  <a:solidFill>
                    <a:srgbClr val="000000"/>
                  </a:solidFill>
                  <a:latin typeface="+mn-lt"/>
                </a:endParaRPr>
              </a:p>
              <a:p>
                <a:pPr>
                  <a:defRPr/>
                </a:pPr>
                <a:r>
                  <a:rPr lang="en-US" dirty="0" smtClean="0">
                    <a:solidFill>
                      <a:srgbClr val="000000"/>
                    </a:solidFill>
                    <a:latin typeface="+mn-lt"/>
                  </a:rPr>
                  <a:t>So </a:t>
                </a:r>
              </a:p>
              <a:p>
                <a:pPr>
                  <a:defRPr/>
                </a:pPr>
                <a:endParaRPr lang="en-US" dirty="0">
                  <a:solidFill>
                    <a:srgbClr val="000000"/>
                  </a:solidFill>
                  <a:latin typeface="+mn-lt"/>
                </a:endParaRPr>
              </a:p>
              <a:p>
                <a:pPr lvl="0" algn="ctr">
                  <a:defRPr/>
                </a:pPr>
                <a:r>
                  <a:rPr lang="en-US" b="1" dirty="0" smtClean="0">
                    <a:solidFill>
                      <a:srgbClr val="C00000"/>
                    </a:solidFill>
                    <a:latin typeface="+mn-lt"/>
                  </a:rPr>
                  <a:t>L = </a:t>
                </a:r>
                <a:r>
                  <a:rPr lang="en-US" b="1" dirty="0" smtClean="0">
                    <a:solidFill>
                      <a:srgbClr val="C00000"/>
                    </a:solidFill>
                    <a:cs typeface="Times New Roman" pitchFamily="18" charset="0"/>
                  </a:rPr>
                  <a:t>3.8 </a:t>
                </a:r>
                <a:r>
                  <a:rPr lang="en-US" b="1" dirty="0">
                    <a:solidFill>
                      <a:srgbClr val="C00000"/>
                    </a:solidFill>
                    <a:cs typeface="Times New Roman" pitchFamily="18" charset="0"/>
                  </a:rPr>
                  <a:t>x 10</a:t>
                </a:r>
                <a:r>
                  <a:rPr lang="en-US" b="1" baseline="30000" dirty="0">
                    <a:solidFill>
                      <a:srgbClr val="C00000"/>
                    </a:solidFill>
                    <a:cs typeface="Times New Roman" pitchFamily="18" charset="0"/>
                  </a:rPr>
                  <a:t>26</a:t>
                </a:r>
                <a:r>
                  <a:rPr lang="en-US" b="1" dirty="0">
                    <a:solidFill>
                      <a:srgbClr val="C00000"/>
                    </a:solidFill>
                    <a:cs typeface="Times New Roman" pitchFamily="18" charset="0"/>
                  </a:rPr>
                  <a:t> watts </a:t>
                </a:r>
                <a:endParaRPr lang="en-US" b="1" dirty="0" smtClean="0">
                  <a:solidFill>
                    <a:srgbClr val="C00000"/>
                  </a:solidFill>
                  <a:cs typeface="Times New Roman" pitchFamily="18" charset="0"/>
                </a:endParaRPr>
              </a:p>
              <a:p>
                <a:pPr lvl="0">
                  <a:defRPr/>
                </a:pPr>
                <a:endParaRPr lang="en-US" dirty="0" smtClean="0">
                  <a:cs typeface="Times New Roman" pitchFamily="18" charset="0"/>
                </a:endParaRPr>
              </a:p>
              <a:p>
                <a:pPr lvl="0">
                  <a:defRPr/>
                </a:pPr>
                <a:r>
                  <a:rPr lang="en-US" dirty="0" smtClean="0">
                    <a:cs typeface="Times New Roman" pitchFamily="18" charset="0"/>
                  </a:rPr>
                  <a:t>10 </a:t>
                </a:r>
                <a:r>
                  <a:rPr lang="en-US" dirty="0">
                    <a:cs typeface="Times New Roman" pitchFamily="18" charset="0"/>
                  </a:rPr>
                  <a:t>trillion times the power consumption of all Earth’s nations </a:t>
                </a:r>
                <a:r>
                  <a:rPr lang="en-US" dirty="0" smtClean="0">
                    <a:cs typeface="Times New Roman" pitchFamily="18" charset="0"/>
                  </a:rPr>
                  <a:t>combined</a:t>
                </a:r>
                <a:endParaRPr lang="en-US" dirty="0">
                  <a:solidFill>
                    <a:srgbClr val="000000"/>
                  </a:solidFill>
                  <a:latin typeface="+mn-lt"/>
                  <a:cs typeface="+mn-cs"/>
                </a:endParaRPr>
              </a:p>
            </p:txBody>
          </p:sp>
        </mc:Choice>
        <mc:Fallback xmlns="">
          <p:sp>
            <p:nvSpPr>
              <p:cNvPr id="12" name="Text Box 3"/>
              <p:cNvSpPr txBox="1">
                <a:spLocks noRot="1" noChangeAspect="1" noMove="1" noResize="1" noEditPoints="1" noAdjustHandles="1" noChangeArrowheads="1" noChangeShapeType="1" noTextEdit="1"/>
              </p:cNvSpPr>
              <p:nvPr/>
            </p:nvSpPr>
            <p:spPr bwMode="auto">
              <a:xfrm>
                <a:off x="990600" y="1176668"/>
                <a:ext cx="7162800" cy="5596917"/>
              </a:xfrm>
              <a:prstGeom prst="rect">
                <a:avLst/>
              </a:prstGeom>
              <a:blipFill rotWithShape="1">
                <a:blip r:embed="rId4"/>
                <a:stretch>
                  <a:fillRect l="-766" t="-545" b="-871"/>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162178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The Spectrum of the Sun</a:t>
            </a:r>
            <a:endParaRPr lang="en-US"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7" name="Picture 5" descr="Image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3154363"/>
            <a:ext cx="8226425" cy="2636837"/>
          </a:xfrm>
          <a:prstGeom prst="rect">
            <a:avLst/>
          </a:prstGeom>
          <a:noFill/>
          <a:ln w="9525">
            <a:noFill/>
            <a:miter lim="800000"/>
            <a:headEnd/>
            <a:tailEnd/>
          </a:ln>
          <a:effectLst>
            <a:outerShdw dist="35921" dir="2700000" algn="ctr" rotWithShape="0">
              <a:schemeClr val="tx1"/>
            </a:outerShdw>
          </a:effectLst>
        </p:spPr>
      </p:pic>
      <p:sp>
        <p:nvSpPr>
          <p:cNvPr id="8" name="Text Box 6"/>
          <p:cNvSpPr txBox="1">
            <a:spLocks noChangeArrowheads="1"/>
          </p:cNvSpPr>
          <p:nvPr/>
        </p:nvSpPr>
        <p:spPr bwMode="auto">
          <a:xfrm>
            <a:off x="228600" y="5943600"/>
            <a:ext cx="1600200" cy="641350"/>
          </a:xfrm>
          <a:prstGeom prst="rect">
            <a:avLst/>
          </a:prstGeom>
          <a:noFill/>
          <a:ln w="9525">
            <a:noFill/>
            <a:miter lim="800000"/>
            <a:headEnd/>
            <a:tailEnd/>
          </a:ln>
        </p:spPr>
        <p:txBody>
          <a:bodyPr>
            <a:spAutoFit/>
          </a:bodyPr>
          <a:lstStyle/>
          <a:p>
            <a:pPr>
              <a:spcBef>
                <a:spcPct val="50000"/>
              </a:spcBef>
            </a:pPr>
            <a:r>
              <a:rPr lang="en-US" dirty="0">
                <a:latin typeface="Verdana" pitchFamily="34" charset="0"/>
              </a:rPr>
              <a:t>Low Energy Waves</a:t>
            </a:r>
          </a:p>
        </p:txBody>
      </p:sp>
      <p:sp>
        <p:nvSpPr>
          <p:cNvPr id="9" name="Text Box 7"/>
          <p:cNvSpPr txBox="1">
            <a:spLocks noChangeArrowheads="1"/>
          </p:cNvSpPr>
          <p:nvPr/>
        </p:nvSpPr>
        <p:spPr bwMode="auto">
          <a:xfrm>
            <a:off x="7315200" y="5943600"/>
            <a:ext cx="1600200" cy="641350"/>
          </a:xfrm>
          <a:prstGeom prst="rect">
            <a:avLst/>
          </a:prstGeom>
          <a:noFill/>
          <a:ln w="9525">
            <a:noFill/>
            <a:miter lim="800000"/>
            <a:headEnd/>
            <a:tailEnd/>
          </a:ln>
        </p:spPr>
        <p:txBody>
          <a:bodyPr>
            <a:spAutoFit/>
          </a:bodyPr>
          <a:lstStyle/>
          <a:p>
            <a:pPr>
              <a:spcBef>
                <a:spcPct val="50000"/>
              </a:spcBef>
            </a:pPr>
            <a:r>
              <a:rPr lang="en-US">
                <a:latin typeface="Verdana" pitchFamily="34" charset="0"/>
              </a:rPr>
              <a:t>High Energy Waves</a:t>
            </a:r>
          </a:p>
        </p:txBody>
      </p:sp>
      <p:sp>
        <p:nvSpPr>
          <p:cNvPr id="10" name="TextBox 9"/>
          <p:cNvSpPr txBox="1"/>
          <p:nvPr/>
        </p:nvSpPr>
        <p:spPr>
          <a:xfrm>
            <a:off x="762000" y="1258431"/>
            <a:ext cx="8077200" cy="2246769"/>
          </a:xfrm>
          <a:prstGeom prst="rect">
            <a:avLst/>
          </a:prstGeom>
          <a:noFill/>
        </p:spPr>
        <p:txBody>
          <a:bodyPr wrap="square" rtlCol="0">
            <a:spAutoFit/>
          </a:bodyPr>
          <a:lstStyle/>
          <a:p>
            <a:pPr>
              <a:buFont typeface="Arial" pitchFamily="34" charset="0"/>
              <a:buChar char="•"/>
            </a:pPr>
            <a:r>
              <a:rPr lang="en-US" sz="2800" dirty="0" smtClean="0"/>
              <a:t>Visible light is a tiny fraction of the Electromagnetic Spectrum</a:t>
            </a:r>
          </a:p>
          <a:p>
            <a:pPr>
              <a:buFont typeface="Arial" pitchFamily="34" charset="0"/>
              <a:buChar char="•"/>
            </a:pPr>
            <a:r>
              <a:rPr lang="en-US" sz="2800" dirty="0" smtClean="0"/>
              <a:t>Gamma rays--billions of waves per inch</a:t>
            </a:r>
          </a:p>
          <a:p>
            <a:pPr>
              <a:buFont typeface="Arial" pitchFamily="34" charset="0"/>
              <a:buChar char="•"/>
            </a:pPr>
            <a:r>
              <a:rPr lang="en-US" sz="2800" dirty="0" smtClean="0"/>
              <a:t>Radio waves--up to miles-long wavelengths</a:t>
            </a:r>
          </a:p>
          <a:p>
            <a:endParaRPr lang="en-US" sz="2800" dirty="0"/>
          </a:p>
        </p:txBody>
      </p:sp>
      <p:pic>
        <p:nvPicPr>
          <p:cNvPr id="11" name="Picture 7" descr="Visibl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3276600"/>
            <a:ext cx="838200" cy="38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52400" y="76200"/>
            <a:ext cx="88392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solidFill>
                  <a:srgbClr val="AD1F1F"/>
                </a:solidFill>
                <a:effectLst>
                  <a:outerShdw blurRad="38100" dist="38100" dir="2700000" algn="tl">
                    <a:srgbClr val="000000"/>
                  </a:outerShdw>
                </a:effectLst>
                <a:cs typeface="+mn-cs"/>
              </a:rPr>
              <a:t>Surface Temperature</a:t>
            </a:r>
            <a:endParaRPr lang="en-US" sz="5400" b="1" dirty="0">
              <a:solidFill>
                <a:srgbClr val="AD1F1F"/>
              </a:solidFill>
              <a:effectLst>
                <a:outerShdw blurRad="38100" dist="38100" dir="2700000" algn="tl">
                  <a:srgbClr val="000000"/>
                </a:outerShdw>
              </a:effectLst>
              <a:cs typeface="+mn-cs"/>
            </a:endParaRPr>
          </a:p>
        </p:txBody>
      </p:sp>
      <p:pic>
        <p:nvPicPr>
          <p:cNvPr id="4098" name="Picture 2" descr="http://upload.wikimedia.org/wikipedia/commons/4/4c/Solar_Spectr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7620000" cy="56673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14800" y="3276600"/>
            <a:ext cx="3276600" cy="369332"/>
          </a:xfrm>
          <a:prstGeom prst="rect">
            <a:avLst/>
          </a:prstGeom>
          <a:solidFill>
            <a:srgbClr val="FFFFFF"/>
          </a:solidFill>
        </p:spPr>
        <p:txBody>
          <a:bodyPr wrap="square" rtlCol="0">
            <a:spAutoFit/>
          </a:bodyPr>
          <a:lstStyle/>
          <a:p>
            <a:pPr algn="r"/>
            <a:r>
              <a:rPr lang="en-US" b="1" dirty="0" smtClean="0">
                <a:solidFill>
                  <a:srgbClr val="FF0000"/>
                </a:solidFill>
                <a:cs typeface="Arial" panose="020B0604020202020204" pitchFamily="34" charset="0"/>
              </a:rPr>
              <a:t>5800 K Thermal Spectrum</a:t>
            </a:r>
            <a:endParaRPr lang="en-US" b="1" dirty="0">
              <a:solidFill>
                <a:srgbClr val="FF0000"/>
              </a:solidFill>
              <a:cs typeface="Arial" panose="020B0604020202020204" pitchFamily="34" charset="0"/>
            </a:endParaRPr>
          </a:p>
        </p:txBody>
      </p:sp>
    </p:spTree>
    <p:extLst>
      <p:ext uri="{BB962C8B-B14F-4D97-AF65-F5344CB8AC3E}">
        <p14:creationId xmlns:p14="http://schemas.microsoft.com/office/powerpoint/2010/main" val="3162178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19369</TotalTime>
  <Words>4326</Words>
  <Application>Microsoft Office PowerPoint</Application>
  <PresentationFormat>On-screen Show (4:3)</PresentationFormat>
  <Paragraphs>385</Paragraphs>
  <Slides>33</Slides>
  <Notes>30</Notes>
  <HiddenSlides>0</HiddenSlides>
  <MMClips>1</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Default Design</vt:lpstr>
      <vt:lpstr>Office Theme</vt:lpstr>
      <vt:lpstr>PowerPoint Presentation</vt:lpstr>
      <vt:lpstr>PowerPoint Presentation</vt:lpstr>
      <vt:lpstr>PowerPoint Presentation</vt:lpstr>
      <vt:lpstr>PowerPoint Presentation</vt:lpstr>
      <vt:lpstr>PowerPoint Presentation</vt:lpstr>
      <vt:lpstr>Rotation of the Sun</vt:lpstr>
      <vt:lpstr>PowerPoint Presentation</vt:lpstr>
      <vt:lpstr>The Spectrum of the Sun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Sun’s Orbit</vt:lpstr>
    </vt:vector>
  </TitlesOfParts>
  <Company>CSE@SSL 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bmendez;laura</dc:creator>
  <cp:lastModifiedBy>Bryan Mendez</cp:lastModifiedBy>
  <cp:revision>278</cp:revision>
  <dcterms:created xsi:type="dcterms:W3CDTF">2002-10-24T17:22:42Z</dcterms:created>
  <dcterms:modified xsi:type="dcterms:W3CDTF">2014-10-28T18:55:23Z</dcterms:modified>
</cp:coreProperties>
</file>