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326" r:id="rId2"/>
    <p:sldId id="438" r:id="rId3"/>
    <p:sldId id="330" r:id="rId4"/>
    <p:sldId id="499" r:id="rId5"/>
    <p:sldId id="514" r:id="rId6"/>
    <p:sldId id="513" r:id="rId7"/>
    <p:sldId id="510" r:id="rId8"/>
    <p:sldId id="518" r:id="rId9"/>
    <p:sldId id="515" r:id="rId10"/>
    <p:sldId id="516" r:id="rId11"/>
    <p:sldId id="517" r:id="rId1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FFFFFF"/>
    <a:srgbClr val="FFE79B"/>
    <a:srgbClr val="458F9E"/>
    <a:srgbClr val="F1833B"/>
    <a:srgbClr val="3384A6"/>
    <a:srgbClr val="270943"/>
    <a:srgbClr val="000044"/>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92" autoAdjust="0"/>
    <p:restoredTop sz="75064" autoAdjust="0"/>
  </p:normalViewPr>
  <p:slideViewPr>
    <p:cSldViewPr>
      <p:cViewPr varScale="1">
        <p:scale>
          <a:sx n="77" d="100"/>
          <a:sy n="77" d="100"/>
        </p:scale>
        <p:origin x="-88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48" d="100"/>
          <a:sy n="48" d="100"/>
        </p:scale>
        <p:origin x="-1310" y="-67"/>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14691"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14692"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14693"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7A28300-D283-4A54-9288-ADD46DF0C123}" type="slidenum">
              <a:rPr lang="en-US"/>
              <a:pPr/>
              <a:t>‹#›</a:t>
            </a:fld>
            <a:endParaRPr lang="en-US"/>
          </a:p>
        </p:txBody>
      </p:sp>
    </p:spTree>
    <p:extLst>
      <p:ext uri="{BB962C8B-B14F-4D97-AF65-F5344CB8AC3E}">
        <p14:creationId xmlns:p14="http://schemas.microsoft.com/office/powerpoint/2010/main" val="739700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993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9940" name="Rectangle 4"/>
          <p:cNvSpPr>
            <a:spLocks noGrp="1" noRot="1" noChangeAspect="1" noChangeArrowheads="1" noTextEdit="1"/>
          </p:cNvSpPr>
          <p:nvPr>
            <p:ph type="sldImg" idx="2"/>
          </p:nvPr>
        </p:nvSpPr>
        <p:spPr bwMode="auto">
          <a:xfrm>
            <a:off x="1104900" y="698500"/>
            <a:ext cx="4648200" cy="3484563"/>
          </a:xfrm>
          <a:prstGeom prst="rect">
            <a:avLst/>
          </a:prstGeom>
          <a:noFill/>
          <a:ln w="9525">
            <a:solidFill>
              <a:srgbClr val="000000"/>
            </a:solidFill>
            <a:miter lim="800000"/>
            <a:headEnd/>
            <a:tailEnd/>
          </a:ln>
          <a:effectLst/>
        </p:spPr>
      </p:sp>
      <p:sp>
        <p:nvSpPr>
          <p:cNvPr id="39941" name="Rectangle 5"/>
          <p:cNvSpPr>
            <a:spLocks noGrp="1" noChangeArrowheads="1"/>
          </p:cNvSpPr>
          <p:nvPr>
            <p:ph type="body" sz="quarter" idx="3"/>
          </p:nvPr>
        </p:nvSpPr>
        <p:spPr bwMode="auto">
          <a:xfrm>
            <a:off x="685800" y="4416425"/>
            <a:ext cx="5486400" cy="4181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994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F683389-3374-4050-BED0-D79B5E4604DA}" type="slidenum">
              <a:rPr lang="en-US"/>
              <a:pPr/>
              <a:t>‹#›</a:t>
            </a:fld>
            <a:endParaRPr lang="en-US"/>
          </a:p>
        </p:txBody>
      </p:sp>
    </p:spTree>
    <p:extLst>
      <p:ext uri="{BB962C8B-B14F-4D97-AF65-F5344CB8AC3E}">
        <p14:creationId xmlns:p14="http://schemas.microsoft.com/office/powerpoint/2010/main" val="37381694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A12177-F2B7-4CDA-821F-D37D916F60E2}" type="slidenum">
              <a:rPr lang="en-US"/>
              <a:pPr/>
              <a:t>1</a:t>
            </a:fld>
            <a:endParaRPr lang="en-US"/>
          </a:p>
        </p:txBody>
      </p:sp>
      <p:sp>
        <p:nvSpPr>
          <p:cNvPr id="140290" name="Rectangle 2"/>
          <p:cNvSpPr>
            <a:spLocks noGrp="1" noRot="1" noChangeAspect="1" noChangeArrowheads="1" noTextEdit="1"/>
          </p:cNvSpPr>
          <p:nvPr>
            <p:ph type="sldImg"/>
          </p:nvPr>
        </p:nvSpPr>
        <p:spPr>
          <a:xfrm>
            <a:off x="1106488" y="698500"/>
            <a:ext cx="4646612" cy="3484563"/>
          </a:xfrm>
          <a:ln/>
        </p:spPr>
      </p:sp>
      <p:sp>
        <p:nvSpPr>
          <p:cNvPr id="140291" name="Rectangle 3"/>
          <p:cNvSpPr>
            <a:spLocks noGrp="1" noChangeArrowheads="1"/>
          </p:cNvSpPr>
          <p:nvPr>
            <p:ph type="body" idx="1"/>
          </p:nvPr>
        </p:nvSpPr>
        <p:spPr/>
        <p:txBody>
          <a:bodyPr/>
          <a:lstStyle/>
          <a:p>
            <a:r>
              <a:rPr lang="en-US" dirty="0" smtClean="0"/>
              <a:t>As we move through</a:t>
            </a:r>
            <a:r>
              <a:rPr lang="en-US" baseline="0" dirty="0" smtClean="0"/>
              <a:t> these next two days </a:t>
            </a:r>
          </a:p>
          <a:p>
            <a:endParaRPr lang="en-US" baseline="0" dirty="0" smtClean="0"/>
          </a:p>
          <a:p>
            <a:r>
              <a:rPr lang="en-US" baseline="0" dirty="0" smtClean="0"/>
              <a:t>we will be focusing a some big questions—</a:t>
            </a:r>
          </a:p>
          <a:p>
            <a:endParaRPr lang="en-US" baseline="0" dirty="0" smtClean="0"/>
          </a:p>
          <a:p>
            <a:r>
              <a:rPr lang="en-US" baseline="0" dirty="0" smtClean="0"/>
              <a:t>thought this might help set the stage to let you </a:t>
            </a:r>
          </a:p>
          <a:p>
            <a:endParaRPr lang="en-US" baseline="0" dirty="0" smtClean="0"/>
          </a:p>
          <a:p>
            <a:r>
              <a:rPr lang="en-US" baseline="0" dirty="0" smtClean="0"/>
              <a:t>know what is coming down the pike.</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1106488" y="698500"/>
            <a:ext cx="4645025" cy="3484563"/>
          </a:xfrm>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It converts</a:t>
            </a:r>
            <a:r>
              <a:rPr lang="en-US" baseline="0" dirty="0" smtClean="0"/>
              <a:t> sunlight into </a:t>
            </a:r>
            <a:r>
              <a:rPr lang="en-US" baseline="0" dirty="0" smtClean="0"/>
              <a:t>electricity—We will </a:t>
            </a:r>
            <a:r>
              <a:rPr lang="en-US" baseline="0" dirty="0" smtClean="0"/>
              <a:t>talk about the workings of photovoltaic cells</a:t>
            </a:r>
          </a:p>
          <a:p>
            <a:pPr>
              <a:spcBef>
                <a:spcPct val="0"/>
              </a:spcBef>
            </a:pPr>
            <a:r>
              <a:rPr lang="en-US" baseline="0" dirty="0" smtClean="0"/>
              <a:t>And the various components of a PV system—cells, modules, arrays etc.</a:t>
            </a:r>
          </a:p>
          <a:p>
            <a:pPr>
              <a:spcBef>
                <a:spcPct val="0"/>
              </a:spcBef>
            </a:pPr>
            <a:endParaRPr lang="en-US" baseline="0" dirty="0" smtClean="0"/>
          </a:p>
          <a:p>
            <a:pPr>
              <a:spcBef>
                <a:spcPct val="0"/>
              </a:spcBef>
            </a:pPr>
            <a:r>
              <a:rPr lang="en-US" baseline="0" dirty="0" smtClean="0"/>
              <a:t>Also talk a bit about daylighting</a:t>
            </a:r>
          </a:p>
          <a:p>
            <a:pPr>
              <a:spcBef>
                <a:spcPct val="0"/>
              </a:spcBef>
            </a:pPr>
            <a:r>
              <a:rPr lang="en-US" baseline="0" dirty="0" smtClean="0"/>
              <a:t>Passive solar energy</a:t>
            </a:r>
          </a:p>
          <a:p>
            <a:pPr>
              <a:spcBef>
                <a:spcPct val="0"/>
              </a:spcBef>
            </a:pPr>
            <a:r>
              <a:rPr lang="en-US" baseline="0" dirty="0" smtClean="0"/>
              <a:t>Active solar heating</a:t>
            </a:r>
          </a:p>
          <a:p>
            <a:pPr>
              <a:spcBef>
                <a:spcPct val="0"/>
              </a:spcBef>
            </a:pPr>
            <a:r>
              <a:rPr lang="en-US" baseline="0" dirty="0" err="1" smtClean="0"/>
              <a:t>Contentrating</a:t>
            </a:r>
            <a:r>
              <a:rPr lang="en-US" baseline="0" dirty="0" smtClean="0"/>
              <a:t> solar thermal</a:t>
            </a:r>
          </a:p>
          <a:p>
            <a:pPr>
              <a:spcBef>
                <a:spcPct val="0"/>
              </a:spcBef>
            </a:pPr>
            <a:endParaRPr lang="en-US" baseline="0" dirty="0" smtClean="0"/>
          </a:p>
          <a:p>
            <a:pPr>
              <a:spcBef>
                <a:spcPct val="0"/>
              </a:spcBef>
            </a:pPr>
            <a:r>
              <a:rPr lang="en-US" baseline="0" dirty="0" smtClean="0"/>
              <a:t>And new technologies that are being developed. Just heard about a PV integrated into windows system—the idea being that multiple surfaces of a building collect sunlight--</a:t>
            </a:r>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E1DB6F-9A81-4AC1-87E1-604C45163B68}"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1106488" y="698500"/>
            <a:ext cx="4645025" cy="3484563"/>
          </a:xfrm>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We</a:t>
            </a:r>
            <a:r>
              <a:rPr lang="en-US" baseline="0" dirty="0" smtClean="0"/>
              <a:t> could not be here without the Sun—photosynthesis and plants make life as we know it possible—the air we breathe, food, clothing…</a:t>
            </a:r>
          </a:p>
          <a:p>
            <a:pPr>
              <a:spcBef>
                <a:spcPct val="0"/>
              </a:spcBef>
            </a:pPr>
            <a:endParaRPr lang="en-US" baseline="0" dirty="0" smtClean="0"/>
          </a:p>
          <a:p>
            <a:pPr>
              <a:spcBef>
                <a:spcPct val="0"/>
              </a:spcBef>
            </a:pPr>
            <a:r>
              <a:rPr lang="en-US" baseline="0" dirty="0" smtClean="0"/>
              <a:t>Cultures through the ages have been sun-watchers and NASA the technology we use allows us to watch the Sun in brand new ways—Solar Dynamics Observatory, STEREO mission.</a:t>
            </a:r>
          </a:p>
          <a:p>
            <a:pPr>
              <a:spcBef>
                <a:spcPct val="0"/>
              </a:spcBef>
            </a:pPr>
            <a:endParaRPr lang="en-US" baseline="0" dirty="0" smtClean="0"/>
          </a:p>
          <a:p>
            <a:pPr>
              <a:spcBef>
                <a:spcPct val="0"/>
              </a:spcBef>
            </a:pPr>
            <a:r>
              <a:rPr lang="en-US" baseline="0" dirty="0" smtClean="0"/>
              <a:t>And the </a:t>
            </a:r>
            <a:r>
              <a:rPr lang="en-US" baseline="0" dirty="0" smtClean="0"/>
              <a:t>Sun </a:t>
            </a:r>
            <a:r>
              <a:rPr lang="en-US" baseline="0" dirty="0" smtClean="0"/>
              <a:t>gives us energy directly and indirectly—in many different forms—</a:t>
            </a:r>
          </a:p>
          <a:p>
            <a:pPr>
              <a:spcBef>
                <a:spcPct val="0"/>
              </a:spcBef>
            </a:pPr>
            <a:endParaRPr lang="en-US" baseline="0" dirty="0" smtClean="0"/>
          </a:p>
          <a:p>
            <a:pPr>
              <a:spcBef>
                <a:spcPct val="0"/>
              </a:spcBef>
            </a:pPr>
            <a:r>
              <a:rPr lang="en-US" baseline="0" dirty="0" smtClean="0"/>
              <a:t>As we say it’s all about the </a:t>
            </a:r>
            <a:r>
              <a:rPr lang="en-US" baseline="0" dirty="0" smtClean="0"/>
              <a:t>Sun</a:t>
            </a:r>
            <a:r>
              <a:rPr lang="en-US" baseline="0" dirty="0" smtClean="0"/>
              <a:t>.</a:t>
            </a:r>
            <a:endParaRPr lang="en-US" dirty="0" smtClean="0"/>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E1DB6F-9A81-4AC1-87E1-604C45163B68}" type="slidenum">
              <a:rPr lang="en-US"/>
              <a:pPr fontAlgn="base">
                <a:spcBef>
                  <a:spcPct val="0"/>
                </a:spcBef>
                <a:spcAft>
                  <a:spcPct val="0"/>
                </a:spcAft>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02FCC221-6E24-4450-842E-D80D30C4E4AB}" type="slidenum">
              <a:rPr lang="en-US" smtClean="0">
                <a:solidFill>
                  <a:prstClr val="black"/>
                </a:solidFill>
              </a:rPr>
              <a:pPr>
                <a:defRPr/>
              </a:pPr>
              <a:t>2</a:t>
            </a:fld>
            <a:endParaRPr lang="en-US" smtClean="0">
              <a:solidFill>
                <a:prstClr val="black"/>
              </a:solidFill>
            </a:endParaRPr>
          </a:p>
        </p:txBody>
      </p:sp>
      <p:sp>
        <p:nvSpPr>
          <p:cNvPr id="109571" name="Rectangle 2"/>
          <p:cNvSpPr>
            <a:spLocks noGrp="1" noRot="1" noChangeAspect="1" noChangeArrowheads="1" noTextEdit="1"/>
          </p:cNvSpPr>
          <p:nvPr>
            <p:ph type="sldImg"/>
          </p:nvPr>
        </p:nvSpPr>
        <p:spPr bwMode="auto">
          <a:xfrm>
            <a:off x="1108075" y="698500"/>
            <a:ext cx="4643438" cy="3484563"/>
          </a:xfrm>
          <a:noFill/>
          <a:ln>
            <a:solidFill>
              <a:srgbClr val="000000"/>
            </a:solidFill>
            <a:miter lim="800000"/>
            <a:headEnd/>
            <a:tailEnd/>
          </a:ln>
        </p:spPr>
      </p:sp>
      <p:sp>
        <p:nvSpPr>
          <p:cNvPr id="1095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latin typeface="Arial" pitchFamily="34" charset="0"/>
            </a:endParaRPr>
          </a:p>
          <a:p>
            <a:pPr eaLnBrk="1" hangingPunct="1"/>
            <a:r>
              <a:rPr lang="en-US" dirty="0" smtClean="0">
                <a:latin typeface="Arial" pitchFamily="34" charset="0"/>
              </a:rPr>
              <a:t>--It is an</a:t>
            </a:r>
            <a:r>
              <a:rPr lang="en-US" baseline="0" dirty="0" smtClean="0">
                <a:latin typeface="Arial" pitchFamily="34" charset="0"/>
              </a:rPr>
              <a:t> enormous ball of plasma—</a:t>
            </a:r>
          </a:p>
          <a:p>
            <a:pPr eaLnBrk="1" hangingPunct="1"/>
            <a:r>
              <a:rPr lang="en-US" baseline="0" dirty="0" smtClean="0">
                <a:latin typeface="Arial" pitchFamily="34" charset="0"/>
              </a:rPr>
              <a:t>--150 million miles away (93 m KM)</a:t>
            </a:r>
          </a:p>
          <a:p>
            <a:pPr eaLnBrk="1" hangingPunct="1"/>
            <a:r>
              <a:rPr lang="en-US" baseline="0" dirty="0" smtClean="0">
                <a:latin typeface="Arial" pitchFamily="34" charset="0"/>
              </a:rPr>
              <a:t>--</a:t>
            </a:r>
            <a:r>
              <a:rPr lang="en-US" dirty="0" smtClean="0">
                <a:latin typeface="Arial" pitchFamily="34" charset="0"/>
              </a:rPr>
              <a:t>You are going to learn that it is anything but an</a:t>
            </a:r>
            <a:r>
              <a:rPr lang="en-US" baseline="0" dirty="0" smtClean="0">
                <a:latin typeface="Arial" pitchFamily="34" charset="0"/>
              </a:rPr>
              <a:t> average star! </a:t>
            </a:r>
          </a:p>
          <a:p>
            <a:pPr eaLnBrk="1" hangingPunct="1"/>
            <a:r>
              <a:rPr lang="en-US" baseline="0" dirty="0" smtClean="0">
                <a:latin typeface="Arial" pitchFamily="34" charset="0"/>
              </a:rPr>
              <a:t>--It is dynamic—</a:t>
            </a:r>
          </a:p>
          <a:p>
            <a:pPr eaLnBrk="1" hangingPunct="1"/>
            <a:r>
              <a:rPr lang="en-US" baseline="0" dirty="0" smtClean="0">
                <a:latin typeface="Arial" pitchFamily="34" charset="0"/>
              </a:rPr>
              <a:t>--looks to us on </a:t>
            </a:r>
            <a:r>
              <a:rPr lang="en-US" baseline="0" dirty="0" smtClean="0">
                <a:latin typeface="Arial" pitchFamily="34" charset="0"/>
              </a:rPr>
              <a:t>Earth </a:t>
            </a:r>
            <a:r>
              <a:rPr lang="en-US" baseline="0" dirty="0" smtClean="0">
                <a:latin typeface="Arial" pitchFamily="34" charset="0"/>
              </a:rPr>
              <a:t>rather static </a:t>
            </a:r>
          </a:p>
          <a:p>
            <a:pPr eaLnBrk="1" hangingPunct="1"/>
            <a:endParaRPr lang="en-US" baseline="0" dirty="0" smtClean="0">
              <a:latin typeface="Arial" pitchFamily="34" charset="0"/>
            </a:endParaRPr>
          </a:p>
          <a:p>
            <a:pPr eaLnBrk="1" hangingPunct="1"/>
            <a:r>
              <a:rPr lang="en-US" baseline="0" dirty="0" smtClean="0">
                <a:latin typeface="Arial" pitchFamily="34" charset="0"/>
              </a:rPr>
              <a:t>—it has a complex magnetic structure, </a:t>
            </a:r>
          </a:p>
          <a:p>
            <a:pPr eaLnBrk="1" hangingPunct="1"/>
            <a:r>
              <a:rPr lang="en-US" baseline="0" dirty="0" smtClean="0">
                <a:latin typeface="Arial" pitchFamily="34" charset="0"/>
              </a:rPr>
              <a:t>--undergoes a 22-year cycle in which the Sun changes from a quiet state called Solar Minimum to a highly active state Solar Max characterized by sun spots,</a:t>
            </a:r>
          </a:p>
          <a:p>
            <a:pPr eaLnBrk="1" hangingPunct="1"/>
            <a:r>
              <a:rPr lang="en-US" baseline="0" dirty="0" smtClean="0">
                <a:latin typeface="Arial" pitchFamily="34" charset="0"/>
              </a:rPr>
              <a:t>solar storms, solar flares and Coronal Mass ejects—called the Solar Maximum. all of which you will know much more about at the end of Wednesday…</a:t>
            </a:r>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CEBD30-2656-4B52-B8FD-3640AC3B397C}" type="slidenum">
              <a:rPr lang="en-US"/>
              <a:pPr/>
              <a:t>3</a:t>
            </a:fld>
            <a:endParaRPr lang="en-US"/>
          </a:p>
        </p:txBody>
      </p:sp>
      <p:sp>
        <p:nvSpPr>
          <p:cNvPr id="148482" name="Rectangle 2"/>
          <p:cNvSpPr>
            <a:spLocks noGrp="1" noRot="1" noChangeAspect="1" noChangeArrowheads="1" noTextEdit="1"/>
          </p:cNvSpPr>
          <p:nvPr>
            <p:ph type="sldImg"/>
          </p:nvPr>
        </p:nvSpPr>
        <p:spPr>
          <a:xfrm>
            <a:off x="1106488" y="698500"/>
            <a:ext cx="4646612" cy="3484563"/>
          </a:xfrm>
          <a:ln/>
        </p:spPr>
      </p:sp>
      <p:sp>
        <p:nvSpPr>
          <p:cNvPr id="148483" name="Rectangle 3"/>
          <p:cNvSpPr>
            <a:spLocks noGrp="1" noChangeArrowheads="1"/>
          </p:cNvSpPr>
          <p:nvPr>
            <p:ph type="body" idx="1"/>
          </p:nvPr>
        </p:nvSpPr>
        <p:spPr/>
        <p:txBody>
          <a:bodyPr/>
          <a:lstStyle/>
          <a:p>
            <a:r>
              <a:rPr lang="en-US" dirty="0"/>
              <a:t>The Sun has layers, like an </a:t>
            </a:r>
            <a:r>
              <a:rPr lang="en-US" dirty="0" smtClean="0"/>
              <a:t>onion.</a:t>
            </a:r>
            <a:endParaRPr lang="en-US" dirty="0" smtClean="0"/>
          </a:p>
          <a:p>
            <a:endParaRPr lang="en-US" dirty="0" smtClean="0"/>
          </a:p>
          <a:p>
            <a:r>
              <a:rPr lang="en-US" dirty="0" smtClean="0"/>
              <a:t>The </a:t>
            </a:r>
            <a:r>
              <a:rPr lang="en-US" dirty="0"/>
              <a:t>layer that our eyes can see is called the </a:t>
            </a:r>
            <a:r>
              <a:rPr lang="en-US" b="1" dirty="0"/>
              <a:t>photosphere</a:t>
            </a:r>
            <a:r>
              <a:rPr lang="en-US" dirty="0"/>
              <a:t>. </a:t>
            </a:r>
            <a:r>
              <a:rPr lang="en-US" dirty="0" smtClean="0"/>
              <a:t>It </a:t>
            </a:r>
            <a:r>
              <a:rPr lang="en-US" dirty="0"/>
              <a:t>is the layer of the Sun that outputs visible light. </a:t>
            </a:r>
            <a:endParaRPr lang="en-US" dirty="0" smtClean="0"/>
          </a:p>
          <a:p>
            <a:endParaRPr lang="en-US" dirty="0" smtClean="0"/>
          </a:p>
          <a:p>
            <a:r>
              <a:rPr lang="en-US" dirty="0" smtClean="0"/>
              <a:t>We </a:t>
            </a:r>
            <a:r>
              <a:rPr lang="en-US" dirty="0"/>
              <a:t>call the photosphere the Sun’s surface. </a:t>
            </a:r>
            <a:endParaRPr lang="en-US" dirty="0" smtClean="0"/>
          </a:p>
          <a:p>
            <a:endParaRPr lang="en-US" dirty="0" smtClean="0"/>
          </a:p>
          <a:p>
            <a:r>
              <a:rPr lang="en-US" dirty="0" smtClean="0"/>
              <a:t>However</a:t>
            </a:r>
            <a:r>
              <a:rPr lang="en-US" dirty="0"/>
              <a:t>, it is not a solid surface that one could stand on. </a:t>
            </a:r>
            <a:endParaRPr lang="en-US" dirty="0" smtClean="0"/>
          </a:p>
          <a:p>
            <a:endParaRPr lang="en-US" dirty="0" smtClean="0"/>
          </a:p>
          <a:p>
            <a:r>
              <a:rPr lang="en-US" dirty="0" smtClean="0"/>
              <a:t>Energy </a:t>
            </a:r>
            <a:r>
              <a:rPr lang="en-US" dirty="0" err="1" smtClean="0"/>
              <a:t>emenates</a:t>
            </a:r>
            <a:r>
              <a:rPr lang="en-US" baseline="0" dirty="0" smtClean="0"/>
              <a:t> from the core outward—through space and to Earth and other plants.</a:t>
            </a:r>
          </a:p>
          <a:p>
            <a:endParaRPr lang="en-US" baseline="0" dirty="0" smtClean="0"/>
          </a:p>
          <a:p>
            <a:r>
              <a:rPr lang="en-US" dirty="0" smtClean="0"/>
              <a:t>**************************************</a:t>
            </a:r>
          </a:p>
          <a:p>
            <a:endParaRPr lang="en-US" dirty="0" smtClean="0"/>
          </a:p>
          <a:p>
            <a:r>
              <a:rPr lang="en-US" dirty="0" smtClean="0"/>
              <a:t>The </a:t>
            </a:r>
            <a:r>
              <a:rPr lang="en-US" dirty="0"/>
              <a:t>density of gas there is much less than the density of air in Earth’s atmosphere. [Note: remind students not to stare at the Sun as it can cause permanent damage to their eyes.]</a:t>
            </a:r>
          </a:p>
          <a:p>
            <a:endParaRPr lang="en-US" dirty="0"/>
          </a:p>
          <a:p>
            <a:r>
              <a:rPr lang="en-US" dirty="0"/>
              <a:t>The layers beneath the photosphere are not visible. We determine their properties by carefully studying waves on the surface of the Sun that pass through its interior. Just as geologists infer the structure of the interior of Earth by studying how seismic waves produced by earthquakes travel and reflect throughout it, so, too, do solar scientists study how similar waves travel through the Sun’s interior. The study is called </a:t>
            </a:r>
            <a:r>
              <a:rPr lang="en-US" dirty="0" err="1"/>
              <a:t>Helioseismology</a:t>
            </a:r>
            <a:r>
              <a:rPr lang="en-US" dirty="0"/>
              <a:t>. Using this technique, along with physical theory about how gases behave under certain temperatures and pressure, solar scientists construct models of the Sun’s interior.</a:t>
            </a:r>
          </a:p>
          <a:p>
            <a:endParaRPr lang="en-US" dirty="0"/>
          </a:p>
          <a:p>
            <a:r>
              <a:rPr lang="en-US" dirty="0"/>
              <a:t>The core is extremely hot and dense. There, it is 15 million degrees Kelvin and the densities are so high that nuclear fusion reactions can occur. The reactions produce energetic gamma rays. Gamma rays are an invisible form of light and have the highest energy of all the kinds of light. To interest students who are into comics and superheroes, you might mention that it is gamma rays that transformed Bruce Banner into the </a:t>
            </a:r>
            <a:r>
              <a:rPr lang="en-US" i="1" dirty="0"/>
              <a:t>Incredible Hulk</a:t>
            </a:r>
            <a:r>
              <a:rPr lang="en-US" dirty="0"/>
              <a:t>. The gamma rays produced by nuclear fusion carry energy away from the core, out into the rest of the Sun. </a:t>
            </a:r>
          </a:p>
          <a:p>
            <a:endParaRPr lang="en-US" dirty="0"/>
          </a:p>
          <a:p>
            <a:r>
              <a:rPr lang="en-US" dirty="0"/>
              <a:t>Above the core, densities and temperatures drop and nuclear fusion reactions are not possible. Energetic light interacts with the matter here and heats it up, continuing to carry outward the energy produced from the core. This region is called the </a:t>
            </a:r>
            <a:r>
              <a:rPr lang="en-US" dirty="0" err="1"/>
              <a:t>radiative</a:t>
            </a:r>
            <a:r>
              <a:rPr lang="en-US" dirty="0"/>
              <a:t> zone, because electromagnetic radiation transports the energy out here. The way this happens is that light created in the core bumps into particles matter giving them some energy and randomly changing direction, somewhat like the puck in the game “</a:t>
            </a:r>
            <a:r>
              <a:rPr lang="en-US" dirty="0" err="1"/>
              <a:t>Plinko</a:t>
            </a:r>
            <a:r>
              <a:rPr lang="en-US" dirty="0"/>
              <a:t>” on the CBS game show </a:t>
            </a:r>
            <a:r>
              <a:rPr lang="en-US" i="1" dirty="0"/>
              <a:t>The Price is Right</a:t>
            </a:r>
            <a:r>
              <a:rPr lang="en-US" dirty="0"/>
              <a:t>. </a:t>
            </a:r>
          </a:p>
          <a:p>
            <a:endParaRPr lang="en-US" dirty="0"/>
          </a:p>
          <a:p>
            <a:r>
              <a:rPr lang="en-US" dirty="0"/>
              <a:t>Above the </a:t>
            </a:r>
            <a:r>
              <a:rPr lang="en-US" dirty="0" err="1"/>
              <a:t>radiative</a:t>
            </a:r>
            <a:r>
              <a:rPr lang="en-US" dirty="0"/>
              <a:t> zone, temperatures and densities are again lower—so far the Sun is just like other hot objects it gets cooler as you move away from the source of the heat. In this next layer, large parcels of gas carry energy outward through convection. Pockets of hot gas rise from low in this zone and cool as they rise, then fall back down, heating up as they go. Convection like this can easily be seen in lava lamps or </a:t>
            </a:r>
            <a:r>
              <a:rPr lang="en-US" dirty="0" err="1"/>
              <a:t>miso</a:t>
            </a:r>
            <a:r>
              <a:rPr lang="en-US" dirty="0"/>
              <a:t> soup when it is served hot. This region is known as the convective zone.</a:t>
            </a:r>
          </a:p>
          <a:p>
            <a:endParaRPr lang="en-US" dirty="0"/>
          </a:p>
          <a:p>
            <a:r>
              <a:rPr lang="en-US" dirty="0"/>
              <a:t>The top of the convective zone is the photosphere. High-resolution observations of the photosphere reveal the surface to be churning, due to the convective motions of the gas beneath it. The photosphere often appears splotchy-the technical term is granulation. This is caused by the hotter and cooler convection cells at the surface. Again, the average temperature of the photosphere is 5,800 K.</a:t>
            </a:r>
          </a:p>
          <a:p>
            <a:endParaRPr lang="en-US" dirty="0"/>
          </a:p>
          <a:p>
            <a:r>
              <a:rPr lang="en-US" dirty="0"/>
              <a:t>Above the photosphere, the density of gas continues to drop, but its temperature actually begins to rise. The thin layer just above the photosphere is called the </a:t>
            </a:r>
            <a:r>
              <a:rPr lang="en-US" dirty="0" err="1"/>
              <a:t>chromosphere</a:t>
            </a:r>
            <a:r>
              <a:rPr lang="en-US" dirty="0"/>
              <a:t>. Here the temperature rises to about 10,000 degrees Kelvin. Unlike most hot things, it actually starts getting hotter as you move away from the surface. This layer produces most of the ultraviolet light that leaves the Sun. The </a:t>
            </a:r>
            <a:r>
              <a:rPr lang="en-US" dirty="0" err="1"/>
              <a:t>chromosphere</a:t>
            </a:r>
            <a:r>
              <a:rPr lang="en-US" dirty="0"/>
              <a:t> is visible to special telescopes that can make images using ultraviolet light. It is also visible in a specific red color of visible light produced by hydrogen; scientists often refer to this color as H-alpha (wavelength = 656.3 nanometers—1 nanometer is a billionth of a meter). Some optical telescopes are made with special filters that block all light except this red color, allowing the observer to see the </a:t>
            </a:r>
            <a:r>
              <a:rPr lang="en-US" dirty="0" err="1"/>
              <a:t>chromosphere</a:t>
            </a:r>
            <a:r>
              <a:rPr lang="en-US" dirty="0"/>
              <a:t>. </a:t>
            </a:r>
          </a:p>
          <a:p>
            <a:endParaRPr lang="en-US" dirty="0"/>
          </a:p>
          <a:p>
            <a:r>
              <a:rPr lang="en-US" dirty="0"/>
              <a:t>Above the </a:t>
            </a:r>
            <a:r>
              <a:rPr lang="en-US" dirty="0" err="1"/>
              <a:t>chromosphere</a:t>
            </a:r>
            <a:r>
              <a:rPr lang="en-US" dirty="0"/>
              <a:t> is the Sun’s outer atmosphere. It is called the corona, and can be seen in visible light during total eclipses of the Sun. It extends far out into interplanetary space. In fact, it extends out to as much as 100 times the distance between the Earth and the Sun. The density of the corona is very low (around 1 proton per cubic centimeter), but the temperature is very high, around 1,000,000 degrees Kelvin. The corona is so hot that it emits extremely energetic ultraviolet light as well as X-rays. </a:t>
            </a:r>
          </a:p>
          <a:p>
            <a:endParaRPr lang="en-US" dirty="0"/>
          </a:p>
          <a:p>
            <a:r>
              <a:rPr lang="en-US" dirty="0"/>
              <a:t>Note: Even though the corona has a very high temperature, it has very little thermal energy. This is because its density is very low. Temperature measures the average energy of particles in a substance, but thermal energy measures the total energy of all the particles. Even when all the particles individually have a lot of energy, if there are very few of them, then the total energy is low. Think about the difference between an oven and boiling pot of water. The temperatures used for cooking in an oven are often much hotter than the temperature of boiling water (373 K). Yet one regularly can stick their hand into a hot oven to remove the contents without getting burned, whereas one would not even think about sticking their hand in a pot of boiling water to remove the contents. The water has a lower temperature, but its density is so much greater. So the thermal energy in the water is actually greater than the thermal energy in the oven.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1106488" y="698500"/>
            <a:ext cx="4645025" cy="3484563"/>
          </a:xfrm>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We live in the atmosphere</a:t>
            </a:r>
            <a:r>
              <a:rPr lang="en-US" baseline="0" dirty="0" smtClean="0"/>
              <a:t> of the Sun—right in the corona—the Sun’s outer atmosphere.</a:t>
            </a:r>
          </a:p>
          <a:p>
            <a:pPr>
              <a:spcBef>
                <a:spcPct val="0"/>
              </a:spcBef>
            </a:pPr>
            <a:endParaRPr lang="en-US" baseline="0" dirty="0" smtClean="0"/>
          </a:p>
          <a:p>
            <a:pPr>
              <a:spcBef>
                <a:spcPct val="0"/>
              </a:spcBef>
            </a:pPr>
            <a:r>
              <a:rPr lang="en-US" baseline="0" dirty="0" smtClean="0"/>
              <a:t>The </a:t>
            </a:r>
            <a:r>
              <a:rPr lang="en-US" baseline="0" dirty="0" smtClean="0"/>
              <a:t>Sun–Earth </a:t>
            </a:r>
            <a:r>
              <a:rPr lang="en-US" baseline="0" dirty="0" smtClean="0"/>
              <a:t>Connection is made visible by the beautiful flowing light curtains of the Northern lights—Aurora Borealis up north and the Aurora </a:t>
            </a:r>
            <a:r>
              <a:rPr lang="en-US" baseline="0" dirty="0" err="1" smtClean="0"/>
              <a:t>Australus</a:t>
            </a:r>
            <a:r>
              <a:rPr lang="en-US" baseline="0" dirty="0" smtClean="0"/>
              <a:t> in the southern hemisphere. If you have never seen one—you must book a flight to Fairbanks around the equinox (spring or fall) for a magnificent display!</a:t>
            </a:r>
          </a:p>
          <a:p>
            <a:pPr>
              <a:spcBef>
                <a:spcPct val="0"/>
              </a:spcBef>
            </a:pPr>
            <a:endParaRPr lang="en-US" baseline="0" dirty="0" smtClean="0"/>
          </a:p>
          <a:p>
            <a:pPr>
              <a:spcBef>
                <a:spcPct val="0"/>
              </a:spcBef>
            </a:pPr>
            <a:r>
              <a:rPr lang="en-US" baseline="0" dirty="0" smtClean="0"/>
              <a:t>UV light makes the Sun-Earth connection very personal for us…think about Vitamin D, sun tan/burns….</a:t>
            </a:r>
          </a:p>
          <a:p>
            <a:pPr>
              <a:spcBef>
                <a:spcPct val="0"/>
              </a:spcBef>
            </a:pPr>
            <a:endParaRPr lang="en-US" baseline="0" dirty="0" smtClean="0"/>
          </a:p>
          <a:p>
            <a:pPr>
              <a:spcBef>
                <a:spcPct val="0"/>
              </a:spcBef>
            </a:pPr>
            <a:r>
              <a:rPr lang="en-US" baseline="0" dirty="0" smtClean="0"/>
              <a:t>Solar energy is a great way to think about the Sun-Earth Connection—PV cells collecting light here on earth and making electricity—you’ll learn more about that too.</a:t>
            </a:r>
            <a:endParaRPr lang="en-US" dirty="0" smtClean="0"/>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E1DB6F-9A81-4AC1-87E1-604C45163B68}"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1106488" y="698500"/>
            <a:ext cx="4645025" cy="3484563"/>
          </a:xfrm>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You</a:t>
            </a:r>
            <a:r>
              <a:rPr lang="en-US" baseline="0" dirty="0" smtClean="0"/>
              <a:t> can see lots of energy forms—</a:t>
            </a:r>
          </a:p>
          <a:p>
            <a:pPr>
              <a:spcBef>
                <a:spcPct val="0"/>
              </a:spcBef>
            </a:pPr>
            <a:endParaRPr lang="en-US" baseline="0" dirty="0" smtClean="0"/>
          </a:p>
          <a:p>
            <a:pPr>
              <a:spcBef>
                <a:spcPct val="0"/>
              </a:spcBef>
            </a:pPr>
            <a:r>
              <a:rPr lang="en-US" baseline="0" dirty="0" smtClean="0"/>
              <a:t>Wind? Batteries, coal, oil, nuclear, steam turbine</a:t>
            </a:r>
          </a:p>
          <a:p>
            <a:pPr>
              <a:spcBef>
                <a:spcPct val="0"/>
              </a:spcBef>
            </a:pPr>
            <a:endParaRPr lang="en-US" baseline="0" dirty="0" smtClean="0"/>
          </a:p>
          <a:p>
            <a:pPr>
              <a:spcBef>
                <a:spcPct val="0"/>
              </a:spcBef>
            </a:pPr>
            <a:r>
              <a:rPr lang="en-US" baseline="0" dirty="0" smtClean="0"/>
              <a:t>Which ones come from the Sun—we like to say it’s all about the Sun.</a:t>
            </a:r>
          </a:p>
          <a:p>
            <a:pPr>
              <a:spcBef>
                <a:spcPct val="0"/>
              </a:spcBef>
            </a:pPr>
            <a:endParaRPr lang="en-US" baseline="0" dirty="0" smtClean="0"/>
          </a:p>
          <a:p>
            <a:pPr>
              <a:spcBef>
                <a:spcPct val="0"/>
              </a:spcBef>
            </a:pPr>
            <a:r>
              <a:rPr lang="en-US" baseline="0" dirty="0" smtClean="0"/>
              <a:t>We’ll take a closer look at energy forms and their transformations this afternoon.</a:t>
            </a:r>
            <a:endParaRPr lang="en-US" dirty="0" smtClean="0"/>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E1DB6F-9A81-4AC1-87E1-604C45163B68}"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1106488" y="698500"/>
            <a:ext cx="4645025" cy="3484563"/>
          </a:xfrm>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It’s called the electro-magnetic</a:t>
            </a:r>
            <a:r>
              <a:rPr lang="en-US" baseline="0" dirty="0" smtClean="0"/>
              <a:t> force for a reason—Bryan and Kyle are going to take us through an exploration of magnetism followed by the Electromagnetic spectrum—</a:t>
            </a:r>
          </a:p>
          <a:p>
            <a:pPr>
              <a:spcBef>
                <a:spcPct val="0"/>
              </a:spcBef>
            </a:pPr>
            <a:endParaRPr lang="en-US" baseline="0" dirty="0" smtClean="0"/>
          </a:p>
          <a:p>
            <a:pPr>
              <a:spcBef>
                <a:spcPct val="0"/>
              </a:spcBef>
            </a:pPr>
            <a:r>
              <a:rPr lang="en-US" baseline="0" dirty="0" smtClean="0"/>
              <a:t>Hands-on and a presentation…both experiences will show you how the two forces connect…ready to go for the classroom. And materials are on your thumb-drive!</a:t>
            </a:r>
            <a:endParaRPr lang="en-US" dirty="0" smtClean="0"/>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E1DB6F-9A81-4AC1-87E1-604C45163B68}"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8500"/>
            <a:ext cx="4645025" cy="3484563"/>
          </a:xfrm>
        </p:spPr>
      </p:sp>
      <p:sp>
        <p:nvSpPr>
          <p:cNvPr id="3" name="Notes Placeholder 2"/>
          <p:cNvSpPr>
            <a:spLocks noGrp="1"/>
          </p:cNvSpPr>
          <p:nvPr>
            <p:ph type="body" idx="1"/>
          </p:nvPr>
        </p:nvSpPr>
        <p:spPr/>
        <p:txBody>
          <a:bodyPr>
            <a:normAutofit/>
          </a:bodyPr>
          <a:lstStyle/>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pitchFamily="34" charset="0"/>
                <a:ea typeface="+mn-ea"/>
                <a:cs typeface="+mn-cs"/>
              </a:rPr>
              <a:t>There are a great variety of electromagnetic waves: radio waves, microwaves, infrared waves, visible light, ultraviolet rays, X-rays, and gamma rays. These wavelengths vary from radio waves, the longest, to gamma rays, the shortest.</a:t>
            </a:r>
          </a:p>
          <a:p>
            <a:r>
              <a:rPr lang="en-US" baseline="0" dirty="0" smtClean="0"/>
              <a:t> </a:t>
            </a:r>
          </a:p>
          <a:p>
            <a:r>
              <a:rPr lang="en-US" baseline="0" dirty="0" smtClean="0"/>
              <a:t>We can see right here in this central region—visible light</a:t>
            </a:r>
          </a:p>
          <a:p>
            <a:endParaRPr lang="en-US" baseline="0" dirty="0" smtClean="0"/>
          </a:p>
          <a:p>
            <a:r>
              <a:rPr lang="en-US" baseline="0" dirty="0" smtClean="0"/>
              <a:t>PV cells collect from light from UV to Infra-red regions—peak efficiency wave lengths differ for solar cells depending in the type and arrangement of semiconducting </a:t>
            </a:r>
            <a:r>
              <a:rPr lang="en-US" baseline="0" dirty="0" smtClean="0"/>
              <a:t>materials…</a:t>
            </a:r>
            <a:endParaRPr lang="en-US" dirty="0"/>
          </a:p>
        </p:txBody>
      </p:sp>
      <p:sp>
        <p:nvSpPr>
          <p:cNvPr id="4" name="Slide Number Placeholder 3"/>
          <p:cNvSpPr>
            <a:spLocks noGrp="1"/>
          </p:cNvSpPr>
          <p:nvPr>
            <p:ph type="sldNum" sz="quarter" idx="10"/>
          </p:nvPr>
        </p:nvSpPr>
        <p:spPr/>
        <p:txBody>
          <a:bodyPr/>
          <a:lstStyle/>
          <a:p>
            <a:fld id="{9F683389-3374-4050-BED0-D79B5E4604D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1106488" y="698500"/>
            <a:ext cx="4645025" cy="3484563"/>
          </a:xfrm>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We know that new</a:t>
            </a:r>
            <a:r>
              <a:rPr lang="en-US" baseline="0" dirty="0" smtClean="0"/>
              <a:t> </a:t>
            </a:r>
            <a:r>
              <a:rPr lang="en-US" sz="1200" kern="1200" dirty="0" smtClean="0">
                <a:solidFill>
                  <a:schemeClr val="tx1"/>
                </a:solidFill>
                <a:latin typeface="Arial" pitchFamily="34" charset="0"/>
                <a:ea typeface="+mn-ea"/>
                <a:cs typeface="+mn-cs"/>
              </a:rPr>
              <a:t>Energy is stored in many forms.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latin typeface="Arial"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Arial" pitchFamily="34" charset="0"/>
                <a:ea typeface="+mn-ea"/>
                <a:cs typeface="+mn-cs"/>
              </a:rPr>
              <a:t>It cannot be created or destroyed—but changed. We are going</a:t>
            </a:r>
            <a:r>
              <a:rPr lang="en-US" sz="1200" kern="1200" baseline="0" dirty="0" smtClean="0">
                <a:solidFill>
                  <a:schemeClr val="tx1"/>
                </a:solidFill>
                <a:latin typeface="Arial" pitchFamily="34" charset="0"/>
                <a:ea typeface="+mn-ea"/>
                <a:cs typeface="+mn-cs"/>
              </a:rPr>
              <a:t> to take a look at how light from the Sun changes into the energy that is used to power the </a:t>
            </a:r>
            <a:r>
              <a:rPr lang="en-US" sz="1200" kern="1200" baseline="0" dirty="0" err="1" smtClean="0">
                <a:solidFill>
                  <a:schemeClr val="tx1"/>
                </a:solidFill>
                <a:latin typeface="Arial" pitchFamily="34" charset="0"/>
                <a:ea typeface="+mn-ea"/>
                <a:cs typeface="+mn-cs"/>
              </a:rPr>
              <a:t>lightbulbs</a:t>
            </a:r>
            <a:r>
              <a:rPr lang="en-US" sz="1200" kern="1200" baseline="0" dirty="0" smtClean="0">
                <a:solidFill>
                  <a:schemeClr val="tx1"/>
                </a:solidFill>
                <a:latin typeface="Arial" pitchFamily="34" charset="0"/>
                <a:ea typeface="+mn-ea"/>
                <a:cs typeface="+mn-cs"/>
              </a:rPr>
              <a:t> in the ceiling….</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kern="1200" baseline="0" dirty="0" smtClean="0">
              <a:solidFill>
                <a:schemeClr val="tx1"/>
              </a:solidFill>
              <a:latin typeface="Arial" pitchFamily="34" charset="0"/>
              <a:ea typeface="+mn-ea"/>
              <a:cs typeface="+mn-cs"/>
            </a:endParaRPr>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E1DB6F-9A81-4AC1-87E1-604C45163B68}"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1106488" y="698500"/>
            <a:ext cx="4645025" cy="3484563"/>
          </a:xfrm>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We are going to get some hand-on experience,</a:t>
            </a:r>
            <a:r>
              <a:rPr lang="en-US" baseline="0" dirty="0" smtClean="0"/>
              <a:t> wiring circuits! Using solar energy as the </a:t>
            </a:r>
            <a:r>
              <a:rPr lang="en-US" baseline="0" dirty="0" err="1" smtClean="0"/>
              <a:t>powersource</a:t>
            </a:r>
            <a:r>
              <a:rPr lang="en-US" baseline="0" dirty="0" smtClean="0"/>
              <a:t>.</a:t>
            </a:r>
          </a:p>
          <a:p>
            <a:pPr>
              <a:spcBef>
                <a:spcPct val="0"/>
              </a:spcBef>
            </a:pPr>
            <a:endParaRPr lang="en-US" baseline="0" dirty="0" smtClean="0"/>
          </a:p>
          <a:p>
            <a:pPr>
              <a:spcBef>
                <a:spcPct val="0"/>
              </a:spcBef>
            </a:pPr>
            <a:r>
              <a:rPr lang="en-US" baseline="0" dirty="0" smtClean="0"/>
              <a:t>Lot of experimentation—and topics that </a:t>
            </a:r>
            <a:r>
              <a:rPr lang="en-US" baseline="0" dirty="0" smtClean="0"/>
              <a:t>you cover </a:t>
            </a:r>
            <a:r>
              <a:rPr lang="en-US" baseline="0" dirty="0" smtClean="0"/>
              <a:t>with 4</a:t>
            </a:r>
            <a:r>
              <a:rPr lang="en-US" baseline="30000" dirty="0" smtClean="0"/>
              <a:t>th</a:t>
            </a:r>
            <a:r>
              <a:rPr lang="en-US" baseline="0" dirty="0" smtClean="0"/>
              <a:t> graders…and again in the upper grades.</a:t>
            </a:r>
            <a:endParaRPr lang="en-US" dirty="0" smtClean="0"/>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E1DB6F-9A81-4AC1-87E1-604C45163B68}"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C0D56F-033E-4239-888B-73B42932CF4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16F4FF-77D3-4B7D-AB3C-D2C47D94084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3BB741C-2D6F-4690-A704-9B6B9B9C904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96714B1-B611-42D2-B88A-33AFB55421C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9CD67B5-92FF-4584-89A2-6CECB34F277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01162E6-A2E6-4A3C-B8C6-0FDEC1D37AA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2016DE-2165-4274-907B-9B432963883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37CFBFC-DE77-4DC2-A2AA-6643C1AEEDD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9692CFE-FA6D-4688-B993-E9F524B1586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995FF56-73EA-48F5-8924-6F641A24A59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80DF584-D762-4CBC-8DBC-5E8FB895CA4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2B7F2B5-2B53-4A30-9504-AC357F82181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00D0B76-794F-4032-AD21-4E2BE363395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E11A4FD-1391-45A6-AA96-09ED667A11B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123B16B-B96B-48F7-9A53-DA3B0CE9C2A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wmf"/><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wmf"/><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8" name="Picture 4"/>
          <p:cNvPicPr>
            <a:picLocks noChangeAspect="1" noChangeArrowheads="1"/>
          </p:cNvPicPr>
          <p:nvPr/>
        </p:nvPicPr>
        <p:blipFill>
          <a:blip r:embed="rId3" cstate="print"/>
          <a:srcRect l="46885"/>
          <a:stretch>
            <a:fillRect/>
          </a:stretch>
        </p:blipFill>
        <p:spPr bwMode="auto">
          <a:xfrm>
            <a:off x="8343678" y="3200400"/>
            <a:ext cx="724122" cy="1066800"/>
          </a:xfrm>
          <a:prstGeom prst="rect">
            <a:avLst/>
          </a:prstGeom>
          <a:noFill/>
          <a:ln w="9525">
            <a:noFill/>
            <a:miter lim="800000"/>
            <a:headEnd/>
            <a:tailEnd/>
          </a:ln>
          <a:effectLst/>
        </p:spPr>
      </p:pic>
      <p:pic>
        <p:nvPicPr>
          <p:cNvPr id="7" name="Picture 4"/>
          <p:cNvPicPr>
            <a:picLocks noChangeAspect="1" noChangeArrowheads="1"/>
          </p:cNvPicPr>
          <p:nvPr/>
        </p:nvPicPr>
        <p:blipFill>
          <a:blip r:embed="rId3" cstate="print"/>
          <a:srcRect r="58324"/>
          <a:stretch>
            <a:fillRect/>
          </a:stretch>
        </p:blipFill>
        <p:spPr bwMode="auto">
          <a:xfrm>
            <a:off x="0" y="0"/>
            <a:ext cx="3657600" cy="6867524"/>
          </a:xfrm>
          <a:prstGeom prst="rect">
            <a:avLst/>
          </a:prstGeom>
          <a:noFill/>
          <a:ln w="9525">
            <a:noFill/>
            <a:miter lim="800000"/>
            <a:headEnd/>
            <a:tailEnd/>
          </a:ln>
          <a:effectLst/>
        </p:spPr>
      </p:pic>
      <p:sp>
        <p:nvSpPr>
          <p:cNvPr id="8" name="Text Box 2"/>
          <p:cNvSpPr txBox="1">
            <a:spLocks noChangeArrowheads="1"/>
          </p:cNvSpPr>
          <p:nvPr/>
        </p:nvSpPr>
        <p:spPr bwMode="auto">
          <a:xfrm>
            <a:off x="3733800" y="152400"/>
            <a:ext cx="4953000" cy="4662815"/>
          </a:xfrm>
          <a:prstGeom prst="rect">
            <a:avLst/>
          </a:prstGeom>
          <a:noFill/>
          <a:ln w="9525">
            <a:noFill/>
            <a:miter lim="800000"/>
            <a:headEnd/>
            <a:tailEnd/>
          </a:ln>
          <a:effectLst/>
        </p:spPr>
        <p:txBody>
          <a:bodyPr wrap="square">
            <a:spAutoFit/>
          </a:bodyPr>
          <a:lstStyle/>
          <a:p>
            <a:pPr algn="ctr">
              <a:spcBef>
                <a:spcPct val="50000"/>
              </a:spcBef>
            </a:pPr>
            <a:r>
              <a:rPr lang="en-US" sz="5400" b="1" dirty="0" smtClean="0">
                <a:solidFill>
                  <a:srgbClr val="0070C0"/>
                </a:solidFill>
                <a:effectLst>
                  <a:outerShdw blurRad="38100" dist="38100" dir="2700000" algn="tl">
                    <a:srgbClr val="C0C0C0"/>
                  </a:outerShdw>
                </a:effectLst>
                <a:latin typeface="+mj-lt"/>
              </a:rPr>
              <a:t>Solar Science and Solar Energy: </a:t>
            </a:r>
          </a:p>
          <a:p>
            <a:pPr algn="ctr">
              <a:spcBef>
                <a:spcPct val="50000"/>
              </a:spcBef>
            </a:pPr>
            <a:r>
              <a:rPr lang="en-US" sz="5400" b="1" dirty="0" smtClean="0">
                <a:solidFill>
                  <a:srgbClr val="0070C0"/>
                </a:solidFill>
                <a:effectLst>
                  <a:outerShdw blurRad="38100" dist="38100" dir="2700000" algn="tl">
                    <a:srgbClr val="C0C0C0"/>
                  </a:outerShdw>
                </a:effectLst>
                <a:latin typeface="+mj-lt"/>
              </a:rPr>
              <a:t>Guiding Questions</a:t>
            </a:r>
            <a:endParaRPr lang="en-US" sz="5400" b="1" dirty="0">
              <a:solidFill>
                <a:srgbClr val="0070C0"/>
              </a:solidFill>
              <a:effectLst>
                <a:outerShdw blurRad="38100" dist="38100" dir="2700000" algn="tl">
                  <a:srgbClr val="C0C0C0"/>
                </a:outerShdw>
              </a:effectLst>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52400" y="76200"/>
            <a:ext cx="8915400" cy="1569660"/>
          </a:xfrm>
          <a:prstGeom prst="rect">
            <a:avLst/>
          </a:prstGeom>
          <a:noFill/>
          <a:ln w="9525">
            <a:noFill/>
            <a:miter lim="800000"/>
            <a:headEnd/>
            <a:tailEnd/>
          </a:ln>
          <a:effectLst/>
        </p:spPr>
        <p:txBody>
          <a:bodyPr wrap="square">
            <a:spAutoFit/>
          </a:bodyPr>
          <a:lstStyle/>
          <a:p>
            <a:pPr algn="ctr">
              <a:spcBef>
                <a:spcPct val="50000"/>
              </a:spcBef>
            </a:pPr>
            <a:r>
              <a:rPr lang="en-US" sz="4800" b="1" dirty="0" smtClean="0">
                <a:solidFill>
                  <a:srgbClr val="C00000"/>
                </a:solidFill>
                <a:effectLst>
                  <a:outerShdw blurRad="38100" dist="38100" dir="2700000" algn="tl">
                    <a:srgbClr val="C0C0C0"/>
                  </a:outerShdw>
                </a:effectLst>
                <a:cs typeface="Arial" pitchFamily="34" charset="0"/>
              </a:rPr>
              <a:t>How does a photovoltaic cell work?</a:t>
            </a:r>
            <a:endParaRPr lang="en-US" sz="4800" b="1" dirty="0">
              <a:solidFill>
                <a:srgbClr val="C00000"/>
              </a:solidFill>
              <a:effectLst>
                <a:outerShdw blurRad="38100" dist="38100" dir="2700000" algn="tl">
                  <a:srgbClr val="C0C0C0"/>
                </a:outerShdw>
              </a:effectLst>
              <a:cs typeface="Arial" pitchFamily="34" charset="0"/>
            </a:endParaRPr>
          </a:p>
        </p:txBody>
      </p:sp>
      <p:pic>
        <p:nvPicPr>
          <p:cNvPr id="97282" name="Picture 2" descr="http://www.greensolarcafe.com/wp-content/uploads/2011/03/solar-panels.jpg"/>
          <p:cNvPicPr>
            <a:picLocks noChangeAspect="1" noChangeArrowheads="1"/>
          </p:cNvPicPr>
          <p:nvPr/>
        </p:nvPicPr>
        <p:blipFill>
          <a:blip r:embed="rId3" cstate="print"/>
          <a:srcRect/>
          <a:stretch>
            <a:fillRect/>
          </a:stretch>
        </p:blipFill>
        <p:spPr bwMode="auto">
          <a:xfrm>
            <a:off x="261630" y="2025025"/>
            <a:ext cx="8620741" cy="43757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52400" y="76200"/>
            <a:ext cx="8915400" cy="1569660"/>
          </a:xfrm>
          <a:prstGeom prst="rect">
            <a:avLst/>
          </a:prstGeom>
          <a:noFill/>
          <a:ln w="9525">
            <a:noFill/>
            <a:miter lim="800000"/>
            <a:headEnd/>
            <a:tailEnd/>
          </a:ln>
          <a:effectLst/>
        </p:spPr>
        <p:txBody>
          <a:bodyPr wrap="square">
            <a:spAutoFit/>
          </a:bodyPr>
          <a:lstStyle/>
          <a:p>
            <a:pPr algn="ctr">
              <a:spcBef>
                <a:spcPct val="50000"/>
              </a:spcBef>
            </a:pPr>
            <a:r>
              <a:rPr lang="en-US" sz="4800" b="1" dirty="0" smtClean="0">
                <a:solidFill>
                  <a:srgbClr val="C00000"/>
                </a:solidFill>
                <a:effectLst>
                  <a:outerShdw blurRad="38100" dist="38100" dir="2700000" algn="tl">
                    <a:srgbClr val="C0C0C0"/>
                  </a:outerShdw>
                </a:effectLst>
                <a:cs typeface="Arial" pitchFamily="34" charset="0"/>
              </a:rPr>
              <a:t>What does solar energy contribute to our way of life?</a:t>
            </a:r>
            <a:endParaRPr lang="en-US" sz="4800" b="1" dirty="0">
              <a:solidFill>
                <a:srgbClr val="C00000"/>
              </a:solidFill>
              <a:effectLst>
                <a:outerShdw blurRad="38100" dist="38100" dir="2700000" algn="tl">
                  <a:srgbClr val="C0C0C0"/>
                </a:outerShdw>
              </a:effectLst>
              <a:cs typeface="Arial" pitchFamily="34" charset="0"/>
            </a:endParaRPr>
          </a:p>
        </p:txBody>
      </p:sp>
      <p:pic>
        <p:nvPicPr>
          <p:cNvPr id="4" name="Picture 11" descr="http://www.qualified-lifecoach.com/images/SunEnergy.jpg"/>
          <p:cNvPicPr>
            <a:picLocks noChangeAspect="1" noChangeArrowheads="1"/>
          </p:cNvPicPr>
          <p:nvPr/>
        </p:nvPicPr>
        <p:blipFill>
          <a:blip r:embed="rId3" cstate="print"/>
          <a:srcRect/>
          <a:stretch>
            <a:fillRect/>
          </a:stretch>
        </p:blipFill>
        <p:spPr bwMode="auto">
          <a:xfrm>
            <a:off x="2057400" y="1981200"/>
            <a:ext cx="5030069"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9154" name="Picture 2" descr="Sun-Aug17-2002"/>
          <p:cNvPicPr>
            <a:picLocks noChangeAspect="1" noChangeArrowheads="1"/>
          </p:cNvPicPr>
          <p:nvPr/>
        </p:nvPicPr>
        <p:blipFill>
          <a:blip r:embed="rId3" cstate="print"/>
          <a:srcRect/>
          <a:stretch>
            <a:fillRect/>
          </a:stretch>
        </p:blipFill>
        <p:spPr bwMode="auto">
          <a:xfrm>
            <a:off x="874496" y="0"/>
            <a:ext cx="6932821" cy="6858000"/>
          </a:xfrm>
          <a:prstGeom prst="rect">
            <a:avLst/>
          </a:prstGeom>
          <a:noFill/>
          <a:ln w="9525">
            <a:noFill/>
            <a:miter lim="800000"/>
            <a:headEnd/>
            <a:tailEnd/>
          </a:ln>
        </p:spPr>
      </p:pic>
      <p:sp>
        <p:nvSpPr>
          <p:cNvPr id="5" name="Text Box 2"/>
          <p:cNvSpPr txBox="1">
            <a:spLocks noChangeArrowheads="1"/>
          </p:cNvSpPr>
          <p:nvPr/>
        </p:nvSpPr>
        <p:spPr bwMode="auto">
          <a:xfrm>
            <a:off x="1447800" y="76200"/>
            <a:ext cx="6324600" cy="914400"/>
          </a:xfrm>
          <a:prstGeom prst="rect">
            <a:avLst/>
          </a:prstGeom>
          <a:noFill/>
          <a:ln w="9525">
            <a:noFill/>
            <a:miter lim="800000"/>
            <a:headEnd/>
            <a:tailEnd/>
          </a:ln>
          <a:effectLst/>
        </p:spPr>
        <p:txBody>
          <a:bodyPr>
            <a:spAutoFit/>
          </a:bodyPr>
          <a:lstStyle/>
          <a:p>
            <a:pPr algn="ctr">
              <a:spcBef>
                <a:spcPct val="50000"/>
              </a:spcBef>
              <a:defRPr/>
            </a:pPr>
            <a:r>
              <a:rPr lang="en-US" sz="5400" b="1" dirty="0">
                <a:solidFill>
                  <a:srgbClr val="AD1F1F"/>
                </a:solidFill>
                <a:effectLst>
                  <a:outerShdw blurRad="38100" dist="38100" dir="2700000" algn="tl">
                    <a:srgbClr val="000000"/>
                  </a:outerShdw>
                </a:effectLst>
              </a:rPr>
              <a:t>What is the Sun?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67" name="Picture 11" descr="Sunpicture"/>
          <p:cNvPicPr>
            <a:picLocks noChangeAspect="1" noChangeArrowheads="1"/>
          </p:cNvPicPr>
          <p:nvPr/>
        </p:nvPicPr>
        <p:blipFill>
          <a:blip r:embed="rId3" cstate="print"/>
          <a:srcRect/>
          <a:stretch>
            <a:fillRect/>
          </a:stretch>
        </p:blipFill>
        <p:spPr bwMode="auto">
          <a:xfrm>
            <a:off x="2286000" y="1981200"/>
            <a:ext cx="4570413" cy="4570413"/>
          </a:xfrm>
          <a:prstGeom prst="rect">
            <a:avLst/>
          </a:prstGeom>
          <a:noFill/>
        </p:spPr>
      </p:pic>
      <p:sp>
        <p:nvSpPr>
          <p:cNvPr id="147460" name="Text Box 4"/>
          <p:cNvSpPr txBox="1">
            <a:spLocks noChangeArrowheads="1"/>
          </p:cNvSpPr>
          <p:nvPr/>
        </p:nvSpPr>
        <p:spPr bwMode="auto">
          <a:xfrm>
            <a:off x="152400" y="76200"/>
            <a:ext cx="8915400" cy="1569660"/>
          </a:xfrm>
          <a:prstGeom prst="rect">
            <a:avLst/>
          </a:prstGeom>
          <a:noFill/>
          <a:ln w="9525">
            <a:noFill/>
            <a:miter lim="800000"/>
            <a:headEnd/>
            <a:tailEnd/>
          </a:ln>
          <a:effectLst/>
        </p:spPr>
        <p:txBody>
          <a:bodyPr wrap="square">
            <a:spAutoFit/>
          </a:bodyPr>
          <a:lstStyle/>
          <a:p>
            <a:pPr algn="ctr">
              <a:spcBef>
                <a:spcPct val="50000"/>
              </a:spcBef>
            </a:pPr>
            <a:r>
              <a:rPr lang="en-US" sz="4800" b="1" dirty="0" smtClean="0">
                <a:solidFill>
                  <a:srgbClr val="C00000"/>
                </a:solidFill>
                <a:effectLst>
                  <a:outerShdw blurRad="38100" dist="38100" dir="2700000" algn="tl">
                    <a:srgbClr val="C0C0C0"/>
                  </a:outerShdw>
                </a:effectLst>
                <a:cs typeface="Arial" pitchFamily="34" charset="0"/>
              </a:rPr>
              <a:t>What are the major characteristics of the Sun?</a:t>
            </a:r>
            <a:endParaRPr lang="en-US" sz="4800" b="1" dirty="0">
              <a:solidFill>
                <a:srgbClr val="C00000"/>
              </a:solidFill>
              <a:effectLst>
                <a:outerShdw blurRad="38100" dist="38100" dir="2700000" algn="tl">
                  <a:srgbClr val="C0C0C0"/>
                </a:outerShdw>
              </a:effectLst>
              <a:cs typeface="Arial" pitchFamily="34" charset="0"/>
            </a:endParaRPr>
          </a:p>
        </p:txBody>
      </p:sp>
      <p:sp>
        <p:nvSpPr>
          <p:cNvPr id="147472" name="Text Box 16"/>
          <p:cNvSpPr txBox="1">
            <a:spLocks noChangeArrowheads="1"/>
          </p:cNvSpPr>
          <p:nvPr/>
        </p:nvSpPr>
        <p:spPr bwMode="auto">
          <a:xfrm>
            <a:off x="2819400" y="1676400"/>
            <a:ext cx="6096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147473" name="Picture 17" descr="SunpictureFinal"/>
          <p:cNvPicPr>
            <a:picLocks noGrp="1" noChangeAspect="1" noChangeArrowheads="1"/>
          </p:cNvPicPr>
          <p:nvPr>
            <p:ph/>
          </p:nvPr>
        </p:nvPicPr>
        <p:blipFill>
          <a:blip r:embed="rId4" cstate="print"/>
          <a:srcRect l="1668" t="36679" r="88329" b="56651"/>
          <a:stretch>
            <a:fillRect/>
          </a:stretch>
        </p:blipFill>
        <p:spPr>
          <a:xfrm>
            <a:off x="2438400" y="3581400"/>
            <a:ext cx="457200" cy="304800"/>
          </a:xfrm>
          <a:noFill/>
          <a:ln/>
        </p:spPr>
      </p:pic>
      <p:sp>
        <p:nvSpPr>
          <p:cNvPr id="147477" name="Text Box 21"/>
          <p:cNvSpPr txBox="1">
            <a:spLocks noChangeArrowheads="1"/>
          </p:cNvSpPr>
          <p:nvPr/>
        </p:nvSpPr>
        <p:spPr bwMode="auto">
          <a:xfrm>
            <a:off x="457200" y="1143000"/>
            <a:ext cx="2286000" cy="366713"/>
          </a:xfrm>
          <a:prstGeom prst="rect">
            <a:avLst/>
          </a:prstGeom>
          <a:noFill/>
          <a:ln w="9525">
            <a:noFill/>
            <a:miter lim="800000"/>
            <a:headEnd/>
            <a:tailEnd/>
          </a:ln>
          <a:effectLst/>
        </p:spPr>
        <p:txBody>
          <a:bodyPr>
            <a:spAutoFit/>
          </a:bodyPr>
          <a:lstStyle/>
          <a:p>
            <a:pPr>
              <a:spcBef>
                <a:spcPct val="50000"/>
              </a:spcBef>
            </a:pPr>
            <a:endParaRPr lang="en-US" dirty="0"/>
          </a:p>
        </p:txBody>
      </p:sp>
      <p:pic>
        <p:nvPicPr>
          <p:cNvPr id="147484" name="Picture 28" descr="SunpictureFinal"/>
          <p:cNvPicPr>
            <a:picLocks noChangeAspect="1" noChangeArrowheads="1"/>
          </p:cNvPicPr>
          <p:nvPr/>
        </p:nvPicPr>
        <p:blipFill>
          <a:blip r:embed="rId4" cstate="print"/>
          <a:srcRect l="1668" t="20007" r="81660" b="69989"/>
          <a:stretch>
            <a:fillRect/>
          </a:stretch>
        </p:blipFill>
        <p:spPr bwMode="auto">
          <a:xfrm>
            <a:off x="2438400" y="2819400"/>
            <a:ext cx="762000" cy="457200"/>
          </a:xfrm>
          <a:prstGeom prst="rect">
            <a:avLst/>
          </a:prstGeom>
          <a:noFill/>
          <a:ln w="9525">
            <a:noFill/>
            <a:miter lim="800000"/>
            <a:headEnd/>
            <a:tailEnd/>
          </a:ln>
        </p:spPr>
      </p:pic>
      <p:pic>
        <p:nvPicPr>
          <p:cNvPr id="147485" name="Picture 29" descr="SunpictureFinal"/>
          <p:cNvPicPr>
            <a:picLocks noChangeAspect="1" noChangeArrowheads="1"/>
          </p:cNvPicPr>
          <p:nvPr/>
        </p:nvPicPr>
        <p:blipFill>
          <a:blip r:embed="rId4" cstate="print"/>
          <a:srcRect l="10004" t="8336" r="63321" b="84995"/>
          <a:stretch>
            <a:fillRect/>
          </a:stretch>
        </p:blipFill>
        <p:spPr bwMode="auto">
          <a:xfrm>
            <a:off x="2819400" y="2286000"/>
            <a:ext cx="1219200" cy="304800"/>
          </a:xfrm>
          <a:prstGeom prst="rect">
            <a:avLst/>
          </a:prstGeom>
          <a:noFill/>
          <a:ln w="9525">
            <a:noFill/>
            <a:miter lim="800000"/>
            <a:headEnd/>
            <a:tailEnd/>
          </a:ln>
        </p:spPr>
      </p:pic>
      <p:pic>
        <p:nvPicPr>
          <p:cNvPr id="147486" name="Picture 30" descr="SunpictureFinal"/>
          <p:cNvPicPr>
            <a:picLocks noChangeAspect="1" noChangeArrowheads="1"/>
          </p:cNvPicPr>
          <p:nvPr/>
        </p:nvPicPr>
        <p:blipFill>
          <a:blip r:embed="rId4" cstate="print"/>
          <a:srcRect t="76694" r="76659" b="14970"/>
          <a:stretch>
            <a:fillRect/>
          </a:stretch>
        </p:blipFill>
        <p:spPr bwMode="auto">
          <a:xfrm>
            <a:off x="2362200" y="5410200"/>
            <a:ext cx="1066800" cy="381000"/>
          </a:xfrm>
          <a:prstGeom prst="rect">
            <a:avLst/>
          </a:prstGeom>
          <a:noFill/>
          <a:ln w="9525">
            <a:noFill/>
            <a:miter lim="800000"/>
            <a:headEnd/>
            <a:tailEnd/>
          </a:ln>
        </p:spPr>
      </p:pic>
      <p:pic>
        <p:nvPicPr>
          <p:cNvPr id="147487" name="Picture 31" descr="SunpictureFinal"/>
          <p:cNvPicPr>
            <a:picLocks noChangeAspect="1" noChangeArrowheads="1"/>
          </p:cNvPicPr>
          <p:nvPr/>
        </p:nvPicPr>
        <p:blipFill>
          <a:blip r:embed="rId4" cstate="print"/>
          <a:srcRect l="58354" t="90031" r="14970" b="1633"/>
          <a:stretch>
            <a:fillRect/>
          </a:stretch>
        </p:blipFill>
        <p:spPr bwMode="auto">
          <a:xfrm>
            <a:off x="5029200" y="6019800"/>
            <a:ext cx="1219200" cy="381000"/>
          </a:xfrm>
          <a:prstGeom prst="rect">
            <a:avLst/>
          </a:prstGeom>
          <a:noFill/>
          <a:ln w="9525">
            <a:noFill/>
            <a:miter lim="800000"/>
            <a:headEnd/>
            <a:tailEnd/>
          </a:ln>
        </p:spPr>
      </p:pic>
      <p:pic>
        <p:nvPicPr>
          <p:cNvPr id="147488" name="Picture 32" descr="SunpictureFinal"/>
          <p:cNvPicPr>
            <a:picLocks noChangeAspect="1" noChangeArrowheads="1"/>
          </p:cNvPicPr>
          <p:nvPr/>
        </p:nvPicPr>
        <p:blipFill>
          <a:blip r:embed="rId4" cstate="print"/>
          <a:srcRect l="85030" t="80028" b="13303"/>
          <a:stretch>
            <a:fillRect/>
          </a:stretch>
        </p:blipFill>
        <p:spPr bwMode="auto">
          <a:xfrm>
            <a:off x="6248400" y="5562600"/>
            <a:ext cx="684213" cy="304800"/>
          </a:xfrm>
          <a:prstGeom prst="rect">
            <a:avLst/>
          </a:prstGeom>
          <a:noFill/>
          <a:ln w="9525">
            <a:noFill/>
            <a:miter lim="800000"/>
            <a:headEnd/>
            <a:tailEnd/>
          </a:ln>
        </p:spPr>
      </p:pic>
      <p:pic>
        <p:nvPicPr>
          <p:cNvPr id="147489" name="Picture 33" descr="SunpictureFinal"/>
          <p:cNvPicPr>
            <a:picLocks noChangeAspect="1" noChangeArrowheads="1"/>
          </p:cNvPicPr>
          <p:nvPr/>
        </p:nvPicPr>
        <p:blipFill>
          <a:blip r:embed="rId4" cstate="print"/>
          <a:srcRect l="76692" t="5002" r="3300" b="88329"/>
          <a:stretch>
            <a:fillRect/>
          </a:stretch>
        </p:blipFill>
        <p:spPr bwMode="auto">
          <a:xfrm>
            <a:off x="5867400" y="2133600"/>
            <a:ext cx="914400" cy="304800"/>
          </a:xfrm>
          <a:prstGeom prst="rect">
            <a:avLst/>
          </a:prstGeom>
          <a:noFill/>
          <a:ln w="9525">
            <a:noFill/>
            <a:miter lim="800000"/>
            <a:headEnd/>
            <a:tailEnd/>
          </a:ln>
        </p:spPr>
      </p:pic>
      <p:pic>
        <p:nvPicPr>
          <p:cNvPr id="147490" name="Picture 34" descr="SunpictureFinal"/>
          <p:cNvPicPr>
            <a:picLocks noChangeAspect="1" noChangeArrowheads="1"/>
          </p:cNvPicPr>
          <p:nvPr/>
        </p:nvPicPr>
        <p:blipFill>
          <a:blip r:embed="rId4" cstate="print"/>
          <a:srcRect l="88364" t="66690" r="1633" b="23306"/>
          <a:stretch>
            <a:fillRect/>
          </a:stretch>
        </p:blipFill>
        <p:spPr bwMode="auto">
          <a:xfrm>
            <a:off x="6400800" y="4953000"/>
            <a:ext cx="457200" cy="457200"/>
          </a:xfrm>
          <a:prstGeom prst="rect">
            <a:avLst/>
          </a:prstGeom>
          <a:noFill/>
          <a:ln w="9525">
            <a:noFill/>
            <a:miter lim="800000"/>
            <a:headEnd/>
            <a:tailEnd/>
          </a:ln>
        </p:spPr>
      </p:pic>
      <p:pic>
        <p:nvPicPr>
          <p:cNvPr id="147491" name="Picture 35" descr="SunpictureFinal"/>
          <p:cNvPicPr>
            <a:picLocks noChangeAspect="1" noChangeArrowheads="1"/>
          </p:cNvPicPr>
          <p:nvPr/>
        </p:nvPicPr>
        <p:blipFill>
          <a:blip r:embed="rId4" cstate="print"/>
          <a:srcRect l="36679" t="91699" r="41646" b="1633"/>
          <a:stretch>
            <a:fillRect/>
          </a:stretch>
        </p:blipFill>
        <p:spPr bwMode="auto">
          <a:xfrm>
            <a:off x="4038600" y="6096000"/>
            <a:ext cx="990600" cy="304800"/>
          </a:xfrm>
          <a:prstGeom prst="rect">
            <a:avLst/>
          </a:prstGeom>
          <a:noFill/>
          <a:ln w="9525">
            <a:noFill/>
            <a:miter lim="800000"/>
            <a:headEnd/>
            <a:tailEnd/>
          </a:ln>
        </p:spPr>
      </p:pic>
      <p:pic>
        <p:nvPicPr>
          <p:cNvPr id="147492" name="Picture 36" descr="SunpictureFinal"/>
          <p:cNvPicPr>
            <a:picLocks noChangeAspect="1" noChangeArrowheads="1"/>
          </p:cNvPicPr>
          <p:nvPr/>
        </p:nvPicPr>
        <p:blipFill>
          <a:blip r:embed="rId4" cstate="print"/>
          <a:srcRect l="1668" t="63356" r="83328" b="28308"/>
          <a:stretch>
            <a:fillRect/>
          </a:stretch>
        </p:blipFill>
        <p:spPr bwMode="auto">
          <a:xfrm>
            <a:off x="2438400" y="4800600"/>
            <a:ext cx="685800" cy="381000"/>
          </a:xfrm>
          <a:prstGeom prst="rect">
            <a:avLst/>
          </a:prstGeom>
          <a:noFill/>
          <a:ln w="9525">
            <a:noFill/>
            <a:miter lim="800000"/>
            <a:headEnd/>
            <a:tailEnd/>
          </a:ln>
        </p:spPr>
      </p:pic>
      <p:sp>
        <p:nvSpPr>
          <p:cNvPr id="147493" name="Text Box 37"/>
          <p:cNvSpPr txBox="1">
            <a:spLocks noChangeArrowheads="1"/>
          </p:cNvSpPr>
          <p:nvPr/>
        </p:nvSpPr>
        <p:spPr bwMode="auto">
          <a:xfrm>
            <a:off x="6629400" y="1143000"/>
            <a:ext cx="184150" cy="366713"/>
          </a:xfrm>
          <a:prstGeom prst="rect">
            <a:avLst/>
          </a:prstGeom>
          <a:noFill/>
          <a:ln w="9525">
            <a:noFill/>
            <a:miter lim="800000"/>
            <a:headEnd/>
            <a:tailEnd/>
          </a:ln>
          <a:effectLst/>
        </p:spPr>
        <p:txBody>
          <a:bodyPr wrap="none">
            <a:spAutoFit/>
          </a:bodyPr>
          <a:lstStyle/>
          <a:p>
            <a:endParaRPr lang="en-US"/>
          </a:p>
        </p:txBody>
      </p:sp>
      <p:sp>
        <p:nvSpPr>
          <p:cNvPr id="147513" name="Rectangle 57"/>
          <p:cNvSpPr>
            <a:spLocks noChangeArrowheads="1"/>
          </p:cNvSpPr>
          <p:nvPr/>
        </p:nvSpPr>
        <p:spPr bwMode="auto">
          <a:xfrm>
            <a:off x="2830513" y="2274888"/>
            <a:ext cx="1154112" cy="304800"/>
          </a:xfrm>
          <a:prstGeom prst="rect">
            <a:avLst/>
          </a:prstGeom>
          <a:solidFill>
            <a:srgbClr val="270943">
              <a:alpha val="10001"/>
            </a:srgbClr>
          </a:solidFill>
          <a:ln w="9525">
            <a:solidFill>
              <a:schemeClr val="tx1"/>
            </a:solidFill>
            <a:miter lim="800000"/>
            <a:headEnd/>
            <a:tailEnd/>
          </a:ln>
          <a:effectLst/>
        </p:spPr>
        <p:txBody>
          <a:bodyPr wrap="none" anchor="ctr"/>
          <a:lstStyle/>
          <a:p>
            <a:endParaRPr lang="en-US"/>
          </a:p>
        </p:txBody>
      </p:sp>
      <p:sp>
        <p:nvSpPr>
          <p:cNvPr id="147514" name="Rectangle 58"/>
          <p:cNvSpPr>
            <a:spLocks noChangeArrowheads="1"/>
          </p:cNvSpPr>
          <p:nvPr/>
        </p:nvSpPr>
        <p:spPr bwMode="auto">
          <a:xfrm>
            <a:off x="5856288" y="2133600"/>
            <a:ext cx="892175" cy="249238"/>
          </a:xfrm>
          <a:prstGeom prst="rect">
            <a:avLst/>
          </a:prstGeom>
          <a:solidFill>
            <a:srgbClr val="270943">
              <a:alpha val="10001"/>
            </a:srgbClr>
          </a:solidFill>
          <a:ln w="9525">
            <a:solidFill>
              <a:schemeClr val="tx1"/>
            </a:solidFill>
            <a:miter lim="800000"/>
            <a:headEnd/>
            <a:tailEnd/>
          </a:ln>
          <a:effectLst/>
        </p:spPr>
        <p:txBody>
          <a:bodyPr wrap="none" anchor="ctr"/>
          <a:lstStyle/>
          <a:p>
            <a:endParaRPr lang="en-US"/>
          </a:p>
        </p:txBody>
      </p:sp>
      <p:sp>
        <p:nvSpPr>
          <p:cNvPr id="147515" name="Rectangle 59"/>
          <p:cNvSpPr>
            <a:spLocks noChangeArrowheads="1"/>
          </p:cNvSpPr>
          <p:nvPr/>
        </p:nvSpPr>
        <p:spPr bwMode="auto">
          <a:xfrm>
            <a:off x="2438400" y="2851150"/>
            <a:ext cx="762000" cy="349250"/>
          </a:xfrm>
          <a:prstGeom prst="rect">
            <a:avLst/>
          </a:prstGeom>
          <a:solidFill>
            <a:srgbClr val="270943">
              <a:alpha val="10001"/>
            </a:srgbClr>
          </a:solidFill>
          <a:ln w="9525">
            <a:solidFill>
              <a:schemeClr val="tx1"/>
            </a:solidFill>
            <a:miter lim="800000"/>
            <a:headEnd/>
            <a:tailEnd/>
          </a:ln>
          <a:effectLst/>
        </p:spPr>
        <p:txBody>
          <a:bodyPr wrap="none" anchor="ctr"/>
          <a:lstStyle/>
          <a:p>
            <a:endParaRPr lang="en-US"/>
          </a:p>
        </p:txBody>
      </p:sp>
      <p:sp>
        <p:nvSpPr>
          <p:cNvPr id="147516" name="Rectangle 60"/>
          <p:cNvSpPr>
            <a:spLocks noChangeArrowheads="1"/>
          </p:cNvSpPr>
          <p:nvPr/>
        </p:nvSpPr>
        <p:spPr bwMode="auto">
          <a:xfrm>
            <a:off x="2438400" y="3581400"/>
            <a:ext cx="457200" cy="228600"/>
          </a:xfrm>
          <a:prstGeom prst="rect">
            <a:avLst/>
          </a:prstGeom>
          <a:solidFill>
            <a:srgbClr val="270943">
              <a:alpha val="10001"/>
            </a:srgbClr>
          </a:solidFill>
          <a:ln w="9525">
            <a:solidFill>
              <a:schemeClr val="tx1"/>
            </a:solidFill>
            <a:miter lim="800000"/>
            <a:headEnd/>
            <a:tailEnd/>
          </a:ln>
          <a:effectLst/>
        </p:spPr>
        <p:txBody>
          <a:bodyPr wrap="none" anchor="ctr"/>
          <a:lstStyle/>
          <a:p>
            <a:endParaRPr lang="en-US"/>
          </a:p>
        </p:txBody>
      </p:sp>
      <p:sp>
        <p:nvSpPr>
          <p:cNvPr id="147517" name="Rectangle 61"/>
          <p:cNvSpPr>
            <a:spLocks noChangeArrowheads="1"/>
          </p:cNvSpPr>
          <p:nvPr/>
        </p:nvSpPr>
        <p:spPr bwMode="auto">
          <a:xfrm>
            <a:off x="6389688" y="5095875"/>
            <a:ext cx="446087" cy="227013"/>
          </a:xfrm>
          <a:prstGeom prst="rect">
            <a:avLst/>
          </a:prstGeom>
          <a:solidFill>
            <a:srgbClr val="270943">
              <a:alpha val="10001"/>
            </a:srgbClr>
          </a:solidFill>
          <a:ln w="9525">
            <a:solidFill>
              <a:schemeClr val="tx1"/>
            </a:solidFill>
            <a:miter lim="800000"/>
            <a:headEnd/>
            <a:tailEnd/>
          </a:ln>
          <a:effectLst/>
        </p:spPr>
        <p:txBody>
          <a:bodyPr wrap="none" anchor="ctr"/>
          <a:lstStyle/>
          <a:p>
            <a:endParaRPr lang="en-US"/>
          </a:p>
        </p:txBody>
      </p:sp>
      <p:sp>
        <p:nvSpPr>
          <p:cNvPr id="147518" name="Rectangle 62"/>
          <p:cNvSpPr>
            <a:spLocks noChangeArrowheads="1"/>
          </p:cNvSpPr>
          <p:nvPr/>
        </p:nvSpPr>
        <p:spPr bwMode="auto">
          <a:xfrm>
            <a:off x="2405063" y="4833938"/>
            <a:ext cx="696912" cy="304800"/>
          </a:xfrm>
          <a:prstGeom prst="rect">
            <a:avLst/>
          </a:prstGeom>
          <a:solidFill>
            <a:srgbClr val="270943">
              <a:alpha val="10001"/>
            </a:srgbClr>
          </a:solidFill>
          <a:ln w="9525">
            <a:solidFill>
              <a:schemeClr val="tx1"/>
            </a:solidFill>
            <a:miter lim="800000"/>
            <a:headEnd/>
            <a:tailEnd/>
          </a:ln>
          <a:effectLst/>
        </p:spPr>
        <p:txBody>
          <a:bodyPr wrap="none" anchor="ctr"/>
          <a:lstStyle/>
          <a:p>
            <a:pPr algn="ctr"/>
            <a:endParaRPr lang="en-US"/>
          </a:p>
        </p:txBody>
      </p:sp>
      <p:sp>
        <p:nvSpPr>
          <p:cNvPr id="147519" name="Rectangle 63"/>
          <p:cNvSpPr>
            <a:spLocks noChangeArrowheads="1"/>
          </p:cNvSpPr>
          <p:nvPr/>
        </p:nvSpPr>
        <p:spPr bwMode="auto">
          <a:xfrm>
            <a:off x="2395538" y="5540375"/>
            <a:ext cx="946150" cy="196850"/>
          </a:xfrm>
          <a:prstGeom prst="rect">
            <a:avLst/>
          </a:prstGeom>
          <a:solidFill>
            <a:srgbClr val="270943">
              <a:alpha val="10001"/>
            </a:srgbClr>
          </a:solidFill>
          <a:ln w="9525">
            <a:solidFill>
              <a:schemeClr val="tx1"/>
            </a:solidFill>
            <a:miter lim="800000"/>
            <a:headEnd/>
            <a:tailEnd/>
          </a:ln>
          <a:effectLst/>
        </p:spPr>
        <p:txBody>
          <a:bodyPr wrap="none" anchor="ctr"/>
          <a:lstStyle/>
          <a:p>
            <a:endParaRPr lang="en-US"/>
          </a:p>
        </p:txBody>
      </p:sp>
      <p:sp>
        <p:nvSpPr>
          <p:cNvPr id="147520" name="Rectangle 64"/>
          <p:cNvSpPr>
            <a:spLocks noChangeArrowheads="1"/>
          </p:cNvSpPr>
          <p:nvPr/>
        </p:nvSpPr>
        <p:spPr bwMode="auto">
          <a:xfrm>
            <a:off x="4038600" y="6096000"/>
            <a:ext cx="990600" cy="228600"/>
          </a:xfrm>
          <a:prstGeom prst="rect">
            <a:avLst/>
          </a:prstGeom>
          <a:solidFill>
            <a:srgbClr val="270943">
              <a:alpha val="10001"/>
            </a:srgbClr>
          </a:solidFill>
          <a:ln w="9525">
            <a:solidFill>
              <a:schemeClr val="tx1"/>
            </a:solidFill>
            <a:miter lim="800000"/>
            <a:headEnd/>
            <a:tailEnd/>
          </a:ln>
          <a:effectLst/>
        </p:spPr>
        <p:txBody>
          <a:bodyPr wrap="none" anchor="ctr"/>
          <a:lstStyle/>
          <a:p>
            <a:endParaRPr lang="en-US"/>
          </a:p>
        </p:txBody>
      </p:sp>
      <p:sp>
        <p:nvSpPr>
          <p:cNvPr id="147521" name="Rectangle 65"/>
          <p:cNvSpPr>
            <a:spLocks noChangeArrowheads="1"/>
          </p:cNvSpPr>
          <p:nvPr/>
        </p:nvSpPr>
        <p:spPr bwMode="auto">
          <a:xfrm>
            <a:off x="5105400" y="6107113"/>
            <a:ext cx="1066800" cy="228600"/>
          </a:xfrm>
          <a:prstGeom prst="rect">
            <a:avLst/>
          </a:prstGeom>
          <a:solidFill>
            <a:srgbClr val="270943">
              <a:alpha val="10001"/>
            </a:srgbClr>
          </a:solidFill>
          <a:ln w="9525">
            <a:solidFill>
              <a:schemeClr val="tx1"/>
            </a:solidFill>
            <a:miter lim="800000"/>
            <a:headEnd/>
            <a:tailEnd/>
          </a:ln>
          <a:effectLst/>
        </p:spPr>
        <p:txBody>
          <a:bodyPr wrap="none" anchor="ctr"/>
          <a:lstStyle/>
          <a:p>
            <a:endParaRPr lang="en-US"/>
          </a:p>
        </p:txBody>
      </p:sp>
      <p:sp>
        <p:nvSpPr>
          <p:cNvPr id="147522" name="Rectangle 66"/>
          <p:cNvSpPr>
            <a:spLocks noChangeArrowheads="1"/>
          </p:cNvSpPr>
          <p:nvPr/>
        </p:nvSpPr>
        <p:spPr bwMode="auto">
          <a:xfrm>
            <a:off x="6248400" y="5638800"/>
            <a:ext cx="609600" cy="228600"/>
          </a:xfrm>
          <a:prstGeom prst="rect">
            <a:avLst/>
          </a:prstGeom>
          <a:solidFill>
            <a:srgbClr val="270943">
              <a:alpha val="10001"/>
            </a:srgbClr>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7516"/>
                                        </p:tgtEl>
                                        <p:attrNameLst>
                                          <p:attrName>style.visibility</p:attrName>
                                        </p:attrNameLst>
                                      </p:cBhvr>
                                      <p:to>
                                        <p:strVal val="visible"/>
                                      </p:to>
                                    </p:set>
                                    <p:animEffect transition="in" filter="fade">
                                      <p:cBhvr>
                                        <p:cTn id="7" dur="500"/>
                                        <p:tgtEl>
                                          <p:spTgt spid="147516"/>
                                        </p:tgtEl>
                                      </p:cBhvr>
                                    </p:animEffect>
                                  </p:childTnLst>
                                </p:cTn>
                              </p:par>
                              <p:par>
                                <p:cTn id="8" presetID="10" presetClass="entr" presetSubtype="0" fill="hold" nodeType="withEffect">
                                  <p:stCondLst>
                                    <p:cond delay="0"/>
                                  </p:stCondLst>
                                  <p:childTnLst>
                                    <p:set>
                                      <p:cBhvr>
                                        <p:cTn id="9" dur="1" fill="hold">
                                          <p:stCondLst>
                                            <p:cond delay="0"/>
                                          </p:stCondLst>
                                        </p:cTn>
                                        <p:tgtEl>
                                          <p:spTgt spid="147473"/>
                                        </p:tgtEl>
                                        <p:attrNameLst>
                                          <p:attrName>style.visibility</p:attrName>
                                        </p:attrNameLst>
                                      </p:cBhvr>
                                      <p:to>
                                        <p:strVal val="visible"/>
                                      </p:to>
                                    </p:set>
                                    <p:animEffect transition="in" filter="fade">
                                      <p:cBhvr>
                                        <p:cTn id="10" dur="2000"/>
                                        <p:tgtEl>
                                          <p:spTgt spid="14747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7515"/>
                                        </p:tgtEl>
                                        <p:attrNameLst>
                                          <p:attrName>style.visibility</p:attrName>
                                        </p:attrNameLst>
                                      </p:cBhvr>
                                      <p:to>
                                        <p:strVal val="visible"/>
                                      </p:to>
                                    </p:set>
                                    <p:animEffect transition="in" filter="fade">
                                      <p:cBhvr>
                                        <p:cTn id="13" dur="500"/>
                                        <p:tgtEl>
                                          <p:spTgt spid="147515"/>
                                        </p:tgtEl>
                                      </p:cBhvr>
                                    </p:animEffect>
                                  </p:childTnLst>
                                </p:cTn>
                              </p:par>
                              <p:par>
                                <p:cTn id="14" presetID="10" presetClass="entr" presetSubtype="0" fill="hold" nodeType="withEffect">
                                  <p:stCondLst>
                                    <p:cond delay="0"/>
                                  </p:stCondLst>
                                  <p:childTnLst>
                                    <p:set>
                                      <p:cBhvr>
                                        <p:cTn id="15" dur="1" fill="hold">
                                          <p:stCondLst>
                                            <p:cond delay="0"/>
                                          </p:stCondLst>
                                        </p:cTn>
                                        <p:tgtEl>
                                          <p:spTgt spid="147484"/>
                                        </p:tgtEl>
                                        <p:attrNameLst>
                                          <p:attrName>style.visibility</p:attrName>
                                        </p:attrNameLst>
                                      </p:cBhvr>
                                      <p:to>
                                        <p:strVal val="visible"/>
                                      </p:to>
                                    </p:set>
                                    <p:animEffect transition="in" filter="fade">
                                      <p:cBhvr>
                                        <p:cTn id="16" dur="2000"/>
                                        <p:tgtEl>
                                          <p:spTgt spid="14748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7513"/>
                                        </p:tgtEl>
                                        <p:attrNameLst>
                                          <p:attrName>style.visibility</p:attrName>
                                        </p:attrNameLst>
                                      </p:cBhvr>
                                      <p:to>
                                        <p:strVal val="visible"/>
                                      </p:to>
                                    </p:set>
                                    <p:animEffect transition="in" filter="fade">
                                      <p:cBhvr>
                                        <p:cTn id="19" dur="500"/>
                                        <p:tgtEl>
                                          <p:spTgt spid="147513"/>
                                        </p:tgtEl>
                                      </p:cBhvr>
                                    </p:animEffect>
                                  </p:childTnLst>
                                </p:cTn>
                              </p:par>
                              <p:par>
                                <p:cTn id="20" presetID="10" presetClass="entr" presetSubtype="0" fill="hold" nodeType="withEffect">
                                  <p:stCondLst>
                                    <p:cond delay="0"/>
                                  </p:stCondLst>
                                  <p:childTnLst>
                                    <p:set>
                                      <p:cBhvr>
                                        <p:cTn id="21" dur="1" fill="hold">
                                          <p:stCondLst>
                                            <p:cond delay="0"/>
                                          </p:stCondLst>
                                        </p:cTn>
                                        <p:tgtEl>
                                          <p:spTgt spid="147485"/>
                                        </p:tgtEl>
                                        <p:attrNameLst>
                                          <p:attrName>style.visibility</p:attrName>
                                        </p:attrNameLst>
                                      </p:cBhvr>
                                      <p:to>
                                        <p:strVal val="visible"/>
                                      </p:to>
                                    </p:set>
                                    <p:animEffect transition="in" filter="fade">
                                      <p:cBhvr>
                                        <p:cTn id="22" dur="2000"/>
                                        <p:tgtEl>
                                          <p:spTgt spid="14748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7518"/>
                                        </p:tgtEl>
                                        <p:attrNameLst>
                                          <p:attrName>style.visibility</p:attrName>
                                        </p:attrNameLst>
                                      </p:cBhvr>
                                      <p:to>
                                        <p:strVal val="visible"/>
                                      </p:to>
                                    </p:set>
                                    <p:animEffect transition="in" filter="fade">
                                      <p:cBhvr>
                                        <p:cTn id="25" dur="500"/>
                                        <p:tgtEl>
                                          <p:spTgt spid="147518"/>
                                        </p:tgtEl>
                                      </p:cBhvr>
                                    </p:animEffect>
                                  </p:childTnLst>
                                </p:cTn>
                              </p:par>
                              <p:par>
                                <p:cTn id="26" presetID="10" presetClass="entr" presetSubtype="0" fill="hold" nodeType="withEffect">
                                  <p:stCondLst>
                                    <p:cond delay="0"/>
                                  </p:stCondLst>
                                  <p:childTnLst>
                                    <p:set>
                                      <p:cBhvr>
                                        <p:cTn id="27" dur="1" fill="hold">
                                          <p:stCondLst>
                                            <p:cond delay="0"/>
                                          </p:stCondLst>
                                        </p:cTn>
                                        <p:tgtEl>
                                          <p:spTgt spid="147486"/>
                                        </p:tgtEl>
                                        <p:attrNameLst>
                                          <p:attrName>style.visibility</p:attrName>
                                        </p:attrNameLst>
                                      </p:cBhvr>
                                      <p:to>
                                        <p:strVal val="visible"/>
                                      </p:to>
                                    </p:set>
                                    <p:animEffect transition="in" filter="fade">
                                      <p:cBhvr>
                                        <p:cTn id="28" dur="2000"/>
                                        <p:tgtEl>
                                          <p:spTgt spid="14748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7519"/>
                                        </p:tgtEl>
                                        <p:attrNameLst>
                                          <p:attrName>style.visibility</p:attrName>
                                        </p:attrNameLst>
                                      </p:cBhvr>
                                      <p:to>
                                        <p:strVal val="visible"/>
                                      </p:to>
                                    </p:set>
                                    <p:animEffect transition="in" filter="fade">
                                      <p:cBhvr>
                                        <p:cTn id="31" dur="500"/>
                                        <p:tgtEl>
                                          <p:spTgt spid="147519"/>
                                        </p:tgtEl>
                                      </p:cBhvr>
                                    </p:animEffect>
                                  </p:childTnLst>
                                </p:cTn>
                              </p:par>
                              <p:par>
                                <p:cTn id="32" presetID="10" presetClass="entr" presetSubtype="0" fill="hold" nodeType="withEffect">
                                  <p:stCondLst>
                                    <p:cond delay="0"/>
                                  </p:stCondLst>
                                  <p:childTnLst>
                                    <p:set>
                                      <p:cBhvr>
                                        <p:cTn id="33" dur="1" fill="hold">
                                          <p:stCondLst>
                                            <p:cond delay="0"/>
                                          </p:stCondLst>
                                        </p:cTn>
                                        <p:tgtEl>
                                          <p:spTgt spid="147492"/>
                                        </p:tgtEl>
                                        <p:attrNameLst>
                                          <p:attrName>style.visibility</p:attrName>
                                        </p:attrNameLst>
                                      </p:cBhvr>
                                      <p:to>
                                        <p:strVal val="visible"/>
                                      </p:to>
                                    </p:set>
                                    <p:animEffect transition="in" filter="fade">
                                      <p:cBhvr>
                                        <p:cTn id="34" dur="2000"/>
                                        <p:tgtEl>
                                          <p:spTgt spid="14749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7521"/>
                                        </p:tgtEl>
                                        <p:attrNameLst>
                                          <p:attrName>style.visibility</p:attrName>
                                        </p:attrNameLst>
                                      </p:cBhvr>
                                      <p:to>
                                        <p:strVal val="visible"/>
                                      </p:to>
                                    </p:set>
                                    <p:animEffect transition="in" filter="fade">
                                      <p:cBhvr>
                                        <p:cTn id="37" dur="500"/>
                                        <p:tgtEl>
                                          <p:spTgt spid="147521"/>
                                        </p:tgtEl>
                                      </p:cBhvr>
                                    </p:animEffect>
                                  </p:childTnLst>
                                </p:cTn>
                              </p:par>
                              <p:par>
                                <p:cTn id="38" presetID="10" presetClass="entr" presetSubtype="0" fill="hold" nodeType="withEffect">
                                  <p:stCondLst>
                                    <p:cond delay="0"/>
                                  </p:stCondLst>
                                  <p:childTnLst>
                                    <p:set>
                                      <p:cBhvr>
                                        <p:cTn id="39" dur="1" fill="hold">
                                          <p:stCondLst>
                                            <p:cond delay="0"/>
                                          </p:stCondLst>
                                        </p:cTn>
                                        <p:tgtEl>
                                          <p:spTgt spid="147487"/>
                                        </p:tgtEl>
                                        <p:attrNameLst>
                                          <p:attrName>style.visibility</p:attrName>
                                        </p:attrNameLst>
                                      </p:cBhvr>
                                      <p:to>
                                        <p:strVal val="visible"/>
                                      </p:to>
                                    </p:set>
                                    <p:animEffect transition="in" filter="fade">
                                      <p:cBhvr>
                                        <p:cTn id="40" dur="2000"/>
                                        <p:tgtEl>
                                          <p:spTgt spid="14748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7520"/>
                                        </p:tgtEl>
                                        <p:attrNameLst>
                                          <p:attrName>style.visibility</p:attrName>
                                        </p:attrNameLst>
                                      </p:cBhvr>
                                      <p:to>
                                        <p:strVal val="visible"/>
                                      </p:to>
                                    </p:set>
                                    <p:animEffect transition="in" filter="fade">
                                      <p:cBhvr>
                                        <p:cTn id="43" dur="500"/>
                                        <p:tgtEl>
                                          <p:spTgt spid="147520"/>
                                        </p:tgtEl>
                                      </p:cBhvr>
                                    </p:animEffect>
                                  </p:childTnLst>
                                </p:cTn>
                              </p:par>
                              <p:par>
                                <p:cTn id="44" presetID="10" presetClass="entr" presetSubtype="0" fill="hold" nodeType="withEffect">
                                  <p:stCondLst>
                                    <p:cond delay="0"/>
                                  </p:stCondLst>
                                  <p:childTnLst>
                                    <p:set>
                                      <p:cBhvr>
                                        <p:cTn id="45" dur="1" fill="hold">
                                          <p:stCondLst>
                                            <p:cond delay="0"/>
                                          </p:stCondLst>
                                        </p:cTn>
                                        <p:tgtEl>
                                          <p:spTgt spid="147491"/>
                                        </p:tgtEl>
                                        <p:attrNameLst>
                                          <p:attrName>style.visibility</p:attrName>
                                        </p:attrNameLst>
                                      </p:cBhvr>
                                      <p:to>
                                        <p:strVal val="visible"/>
                                      </p:to>
                                    </p:set>
                                    <p:animEffect transition="in" filter="fade">
                                      <p:cBhvr>
                                        <p:cTn id="46" dur="2000"/>
                                        <p:tgtEl>
                                          <p:spTgt spid="14749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7522"/>
                                        </p:tgtEl>
                                        <p:attrNameLst>
                                          <p:attrName>style.visibility</p:attrName>
                                        </p:attrNameLst>
                                      </p:cBhvr>
                                      <p:to>
                                        <p:strVal val="visible"/>
                                      </p:to>
                                    </p:set>
                                    <p:animEffect transition="in" filter="fade">
                                      <p:cBhvr>
                                        <p:cTn id="49" dur="500"/>
                                        <p:tgtEl>
                                          <p:spTgt spid="147522"/>
                                        </p:tgtEl>
                                      </p:cBhvr>
                                    </p:animEffect>
                                  </p:childTnLst>
                                </p:cTn>
                              </p:par>
                              <p:par>
                                <p:cTn id="50" presetID="10" presetClass="entr" presetSubtype="0" fill="hold" nodeType="withEffect">
                                  <p:stCondLst>
                                    <p:cond delay="0"/>
                                  </p:stCondLst>
                                  <p:childTnLst>
                                    <p:set>
                                      <p:cBhvr>
                                        <p:cTn id="51" dur="1" fill="hold">
                                          <p:stCondLst>
                                            <p:cond delay="0"/>
                                          </p:stCondLst>
                                        </p:cTn>
                                        <p:tgtEl>
                                          <p:spTgt spid="147488"/>
                                        </p:tgtEl>
                                        <p:attrNameLst>
                                          <p:attrName>style.visibility</p:attrName>
                                        </p:attrNameLst>
                                      </p:cBhvr>
                                      <p:to>
                                        <p:strVal val="visible"/>
                                      </p:to>
                                    </p:set>
                                    <p:animEffect transition="in" filter="fade">
                                      <p:cBhvr>
                                        <p:cTn id="52" dur="2000"/>
                                        <p:tgtEl>
                                          <p:spTgt spid="14748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7517"/>
                                        </p:tgtEl>
                                        <p:attrNameLst>
                                          <p:attrName>style.visibility</p:attrName>
                                        </p:attrNameLst>
                                      </p:cBhvr>
                                      <p:to>
                                        <p:strVal val="visible"/>
                                      </p:to>
                                    </p:set>
                                    <p:animEffect transition="in" filter="fade">
                                      <p:cBhvr>
                                        <p:cTn id="55" dur="500"/>
                                        <p:tgtEl>
                                          <p:spTgt spid="147517"/>
                                        </p:tgtEl>
                                      </p:cBhvr>
                                    </p:animEffect>
                                  </p:childTnLst>
                                </p:cTn>
                              </p:par>
                              <p:par>
                                <p:cTn id="56" presetID="10" presetClass="entr" presetSubtype="0" fill="hold" nodeType="withEffect">
                                  <p:stCondLst>
                                    <p:cond delay="0"/>
                                  </p:stCondLst>
                                  <p:childTnLst>
                                    <p:set>
                                      <p:cBhvr>
                                        <p:cTn id="57" dur="1" fill="hold">
                                          <p:stCondLst>
                                            <p:cond delay="0"/>
                                          </p:stCondLst>
                                        </p:cTn>
                                        <p:tgtEl>
                                          <p:spTgt spid="147490"/>
                                        </p:tgtEl>
                                        <p:attrNameLst>
                                          <p:attrName>style.visibility</p:attrName>
                                        </p:attrNameLst>
                                      </p:cBhvr>
                                      <p:to>
                                        <p:strVal val="visible"/>
                                      </p:to>
                                    </p:set>
                                    <p:animEffect transition="in" filter="fade">
                                      <p:cBhvr>
                                        <p:cTn id="58" dur="2000"/>
                                        <p:tgtEl>
                                          <p:spTgt spid="14749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47514"/>
                                        </p:tgtEl>
                                        <p:attrNameLst>
                                          <p:attrName>style.visibility</p:attrName>
                                        </p:attrNameLst>
                                      </p:cBhvr>
                                      <p:to>
                                        <p:strVal val="visible"/>
                                      </p:to>
                                    </p:set>
                                    <p:animEffect transition="in" filter="fade">
                                      <p:cBhvr>
                                        <p:cTn id="61" dur="500"/>
                                        <p:tgtEl>
                                          <p:spTgt spid="147514"/>
                                        </p:tgtEl>
                                      </p:cBhvr>
                                    </p:animEffect>
                                  </p:childTnLst>
                                </p:cTn>
                              </p:par>
                              <p:par>
                                <p:cTn id="62" presetID="10" presetClass="entr" presetSubtype="0" fill="hold" nodeType="withEffect">
                                  <p:stCondLst>
                                    <p:cond delay="0"/>
                                  </p:stCondLst>
                                  <p:childTnLst>
                                    <p:set>
                                      <p:cBhvr>
                                        <p:cTn id="63" dur="1" fill="hold">
                                          <p:stCondLst>
                                            <p:cond delay="0"/>
                                          </p:stCondLst>
                                        </p:cTn>
                                        <p:tgtEl>
                                          <p:spTgt spid="147489"/>
                                        </p:tgtEl>
                                        <p:attrNameLst>
                                          <p:attrName>style.visibility</p:attrName>
                                        </p:attrNameLst>
                                      </p:cBhvr>
                                      <p:to>
                                        <p:strVal val="visible"/>
                                      </p:to>
                                    </p:set>
                                    <p:animEffect transition="in" filter="fade">
                                      <p:cBhvr>
                                        <p:cTn id="64" dur="2000"/>
                                        <p:tgtEl>
                                          <p:spTgt spid="147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513" grpId="0" animBg="1"/>
      <p:bldP spid="147514" grpId="0" animBg="1"/>
      <p:bldP spid="147515" grpId="0" animBg="1"/>
      <p:bldP spid="147516" grpId="0" animBg="1"/>
      <p:bldP spid="147517" grpId="0" animBg="1"/>
      <p:bldP spid="147518" grpId="0" animBg="1"/>
      <p:bldP spid="147519" grpId="0" animBg="1"/>
      <p:bldP spid="147520" grpId="0" animBg="1"/>
      <p:bldP spid="147521" grpId="0" animBg="1"/>
      <p:bldP spid="1475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4" descr="http://researchpark.arc.nasa.gov/lecture%20series/images/Earth.jpg"/>
          <p:cNvPicPr>
            <a:picLocks noChangeAspect="1" noChangeArrowheads="1"/>
          </p:cNvPicPr>
          <p:nvPr/>
        </p:nvPicPr>
        <p:blipFill>
          <a:blip r:embed="rId3" cstate="print"/>
          <a:srcRect/>
          <a:stretch>
            <a:fillRect/>
          </a:stretch>
        </p:blipFill>
        <p:spPr bwMode="auto">
          <a:xfrm>
            <a:off x="2133600" y="1836174"/>
            <a:ext cx="4953000" cy="4793226"/>
          </a:xfrm>
          <a:prstGeom prst="rect">
            <a:avLst/>
          </a:prstGeom>
          <a:noFill/>
          <a:ln w="9525">
            <a:noFill/>
            <a:miter lim="800000"/>
            <a:headEnd/>
            <a:tailEnd/>
          </a:ln>
        </p:spPr>
      </p:pic>
      <p:sp>
        <p:nvSpPr>
          <p:cNvPr id="6" name="Text Box 4"/>
          <p:cNvSpPr txBox="1">
            <a:spLocks noChangeArrowheads="1"/>
          </p:cNvSpPr>
          <p:nvPr/>
        </p:nvSpPr>
        <p:spPr bwMode="auto">
          <a:xfrm>
            <a:off x="152400" y="76200"/>
            <a:ext cx="8915400" cy="1569660"/>
          </a:xfrm>
          <a:prstGeom prst="rect">
            <a:avLst/>
          </a:prstGeom>
          <a:noFill/>
          <a:ln w="9525">
            <a:noFill/>
            <a:miter lim="800000"/>
            <a:headEnd/>
            <a:tailEnd/>
          </a:ln>
          <a:effectLst/>
        </p:spPr>
        <p:txBody>
          <a:bodyPr wrap="square">
            <a:spAutoFit/>
          </a:bodyPr>
          <a:lstStyle/>
          <a:p>
            <a:pPr algn="ctr">
              <a:spcBef>
                <a:spcPct val="50000"/>
              </a:spcBef>
            </a:pPr>
            <a:r>
              <a:rPr lang="en-US" sz="4800" b="1" dirty="0" smtClean="0">
                <a:solidFill>
                  <a:srgbClr val="C00000"/>
                </a:solidFill>
                <a:effectLst>
                  <a:outerShdw blurRad="38100" dist="38100" dir="2700000" algn="tl">
                    <a:srgbClr val="C0C0C0"/>
                  </a:outerShdw>
                </a:effectLst>
                <a:cs typeface="Arial" pitchFamily="34" charset="0"/>
              </a:rPr>
              <a:t>What is the Sun-Earth Connection?</a:t>
            </a:r>
            <a:endParaRPr lang="en-US" sz="4800" b="1" dirty="0">
              <a:solidFill>
                <a:srgbClr val="C00000"/>
              </a:solidFill>
              <a:effectLst>
                <a:outerShdw blurRad="38100" dist="38100" dir="2700000" algn="tl">
                  <a:srgbClr val="C0C0C0"/>
                </a:outerShdw>
              </a:effectLst>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52400" y="76200"/>
            <a:ext cx="8915400" cy="1569660"/>
          </a:xfrm>
          <a:prstGeom prst="rect">
            <a:avLst/>
          </a:prstGeom>
          <a:noFill/>
          <a:ln w="9525">
            <a:noFill/>
            <a:miter lim="800000"/>
            <a:headEnd/>
            <a:tailEnd/>
          </a:ln>
          <a:effectLst/>
        </p:spPr>
        <p:txBody>
          <a:bodyPr wrap="square">
            <a:spAutoFit/>
          </a:bodyPr>
          <a:lstStyle/>
          <a:p>
            <a:pPr algn="ctr">
              <a:spcBef>
                <a:spcPct val="50000"/>
              </a:spcBef>
            </a:pPr>
            <a:r>
              <a:rPr lang="en-US" sz="4800" b="1" dirty="0" smtClean="0">
                <a:solidFill>
                  <a:srgbClr val="C00000"/>
                </a:solidFill>
                <a:effectLst>
                  <a:outerShdw blurRad="38100" dist="38100" dir="2700000" algn="tl">
                    <a:srgbClr val="C0C0C0"/>
                  </a:outerShdw>
                </a:effectLst>
                <a:cs typeface="Arial" pitchFamily="34" charset="0"/>
              </a:rPr>
              <a:t>Which energy on Earth comes from the Sun?</a:t>
            </a:r>
            <a:endParaRPr lang="en-US" sz="4800" b="1" dirty="0">
              <a:solidFill>
                <a:srgbClr val="C00000"/>
              </a:solidFill>
              <a:effectLst>
                <a:outerShdw blurRad="38100" dist="38100" dir="2700000" algn="tl">
                  <a:srgbClr val="C0C0C0"/>
                </a:outerShdw>
              </a:effectLst>
              <a:cs typeface="Arial" pitchFamily="34" charset="0"/>
            </a:endParaRPr>
          </a:p>
        </p:txBody>
      </p:sp>
      <p:pic>
        <p:nvPicPr>
          <p:cNvPr id="8" name="Picture 2" descr="http://www.boltonmuseums.org.uk/images/geologyimages/coal_group.jpg"/>
          <p:cNvPicPr>
            <a:picLocks noChangeAspect="1" noChangeArrowheads="1"/>
          </p:cNvPicPr>
          <p:nvPr/>
        </p:nvPicPr>
        <p:blipFill>
          <a:blip r:embed="rId3" cstate="print"/>
          <a:srcRect/>
          <a:stretch>
            <a:fillRect/>
          </a:stretch>
        </p:blipFill>
        <p:spPr bwMode="auto">
          <a:xfrm>
            <a:off x="304800" y="1809750"/>
            <a:ext cx="1981200" cy="1350963"/>
          </a:xfrm>
          <a:prstGeom prst="rect">
            <a:avLst/>
          </a:prstGeom>
          <a:noFill/>
          <a:ln w="9525">
            <a:noFill/>
            <a:miter lim="800000"/>
            <a:headEnd/>
            <a:tailEnd/>
          </a:ln>
        </p:spPr>
      </p:pic>
      <p:pic>
        <p:nvPicPr>
          <p:cNvPr id="9" name="Picture 3" descr="C:\Users\bmendez\AppData\Local\Microsoft\Windows\Temporary Internet Files\Content.IE5\2KR3P378\MCj02394690000[1].wmf"/>
          <p:cNvPicPr>
            <a:picLocks noChangeAspect="1" noChangeArrowheads="1"/>
          </p:cNvPicPr>
          <p:nvPr/>
        </p:nvPicPr>
        <p:blipFill>
          <a:blip r:embed="rId4" cstate="print"/>
          <a:srcRect/>
          <a:stretch>
            <a:fillRect/>
          </a:stretch>
        </p:blipFill>
        <p:spPr bwMode="auto">
          <a:xfrm>
            <a:off x="2743200" y="2114550"/>
            <a:ext cx="1670050" cy="1738313"/>
          </a:xfrm>
          <a:prstGeom prst="rect">
            <a:avLst/>
          </a:prstGeom>
          <a:noFill/>
          <a:ln w="9525">
            <a:noFill/>
            <a:miter lim="800000"/>
            <a:headEnd/>
            <a:tailEnd/>
          </a:ln>
        </p:spPr>
      </p:pic>
      <p:pic>
        <p:nvPicPr>
          <p:cNvPr id="10" name="Picture 4" descr="http://www.mccullagh.org/db9/950-22/moss-landing-power-plant.jpg"/>
          <p:cNvPicPr>
            <a:picLocks noChangeAspect="1" noChangeArrowheads="1"/>
          </p:cNvPicPr>
          <p:nvPr/>
        </p:nvPicPr>
        <p:blipFill>
          <a:blip r:embed="rId5" cstate="print"/>
          <a:srcRect/>
          <a:stretch>
            <a:fillRect/>
          </a:stretch>
        </p:blipFill>
        <p:spPr bwMode="auto">
          <a:xfrm>
            <a:off x="6400800" y="1828800"/>
            <a:ext cx="2362200" cy="1771650"/>
          </a:xfrm>
          <a:prstGeom prst="rect">
            <a:avLst/>
          </a:prstGeom>
          <a:noFill/>
          <a:ln w="9525">
            <a:noFill/>
            <a:miter lim="800000"/>
            <a:headEnd/>
            <a:tailEnd/>
          </a:ln>
        </p:spPr>
      </p:pic>
      <p:pic>
        <p:nvPicPr>
          <p:cNvPr id="11" name="Picture 7" descr="http://www.scientificamerican.com/media/inline/D41DB314-E7F2-99DF-3D6ACEC215A9A006_1.jpg"/>
          <p:cNvPicPr>
            <a:picLocks noChangeAspect="1" noChangeArrowheads="1"/>
          </p:cNvPicPr>
          <p:nvPr/>
        </p:nvPicPr>
        <p:blipFill>
          <a:blip r:embed="rId6" cstate="print"/>
          <a:srcRect/>
          <a:stretch>
            <a:fillRect/>
          </a:stretch>
        </p:blipFill>
        <p:spPr bwMode="auto">
          <a:xfrm>
            <a:off x="228600" y="3276600"/>
            <a:ext cx="1524000" cy="1519238"/>
          </a:xfrm>
          <a:prstGeom prst="rect">
            <a:avLst/>
          </a:prstGeom>
          <a:noFill/>
          <a:ln w="9525">
            <a:noFill/>
            <a:miter lim="800000"/>
            <a:headEnd/>
            <a:tailEnd/>
          </a:ln>
        </p:spPr>
      </p:pic>
      <p:pic>
        <p:nvPicPr>
          <p:cNvPr id="12" name="Picture 10" descr="C:\Users\bmendez\AppData\Local\Microsoft\Windows\Temporary Internet Files\Content.IE5\9O47YSAN\MCj02130570000[1].wmf"/>
          <p:cNvPicPr>
            <a:picLocks noChangeAspect="1" noChangeArrowheads="1"/>
          </p:cNvPicPr>
          <p:nvPr/>
        </p:nvPicPr>
        <p:blipFill>
          <a:blip r:embed="rId7" cstate="print"/>
          <a:srcRect/>
          <a:stretch>
            <a:fillRect/>
          </a:stretch>
        </p:blipFill>
        <p:spPr bwMode="auto">
          <a:xfrm>
            <a:off x="2057400" y="3962400"/>
            <a:ext cx="1487488" cy="1803400"/>
          </a:xfrm>
          <a:prstGeom prst="rect">
            <a:avLst/>
          </a:prstGeom>
          <a:noFill/>
          <a:ln w="9525">
            <a:noFill/>
            <a:miter lim="800000"/>
            <a:headEnd/>
            <a:tailEnd/>
          </a:ln>
        </p:spPr>
      </p:pic>
      <p:pic>
        <p:nvPicPr>
          <p:cNvPr id="13" name="Picture 5" descr="http://www.bizaims.com/files/generator.JPG"/>
          <p:cNvPicPr>
            <a:picLocks noChangeAspect="1" noChangeArrowheads="1"/>
          </p:cNvPicPr>
          <p:nvPr/>
        </p:nvPicPr>
        <p:blipFill>
          <a:blip r:embed="rId8" cstate="print"/>
          <a:srcRect/>
          <a:stretch>
            <a:fillRect/>
          </a:stretch>
        </p:blipFill>
        <p:spPr bwMode="auto">
          <a:xfrm>
            <a:off x="6019800" y="4847599"/>
            <a:ext cx="2819400" cy="1934201"/>
          </a:xfrm>
          <a:prstGeom prst="rect">
            <a:avLst/>
          </a:prstGeom>
          <a:noFill/>
          <a:ln w="9525">
            <a:noFill/>
            <a:miter lim="800000"/>
            <a:headEnd/>
            <a:tailEnd/>
          </a:ln>
        </p:spPr>
      </p:pic>
      <p:pic>
        <p:nvPicPr>
          <p:cNvPr id="14" name="Picture 7" descr="http://elizabethredmond.greenoptions.com/files/images/electric%20generator_0.jpg"/>
          <p:cNvPicPr>
            <a:picLocks noChangeAspect="1" noChangeArrowheads="1"/>
          </p:cNvPicPr>
          <p:nvPr/>
        </p:nvPicPr>
        <p:blipFill>
          <a:blip r:embed="rId9" cstate="print"/>
          <a:srcRect/>
          <a:stretch>
            <a:fillRect/>
          </a:stretch>
        </p:blipFill>
        <p:spPr bwMode="auto">
          <a:xfrm>
            <a:off x="3886200" y="5029200"/>
            <a:ext cx="1828800" cy="1093177"/>
          </a:xfrm>
          <a:prstGeom prst="rect">
            <a:avLst/>
          </a:prstGeom>
          <a:noFill/>
          <a:ln w="9525">
            <a:noFill/>
            <a:miter lim="800000"/>
            <a:headEnd/>
            <a:tailEnd/>
          </a:ln>
        </p:spPr>
      </p:pic>
      <p:pic>
        <p:nvPicPr>
          <p:cNvPr id="15" name="Picture 11" descr="wind_energy"/>
          <p:cNvPicPr>
            <a:picLocks noChangeAspect="1" noChangeArrowheads="1"/>
          </p:cNvPicPr>
          <p:nvPr/>
        </p:nvPicPr>
        <p:blipFill>
          <a:blip r:embed="rId10" cstate="print"/>
          <a:srcRect/>
          <a:stretch>
            <a:fillRect/>
          </a:stretch>
        </p:blipFill>
        <p:spPr bwMode="auto">
          <a:xfrm>
            <a:off x="152400" y="5334000"/>
            <a:ext cx="1981200" cy="1311275"/>
          </a:xfrm>
          <a:prstGeom prst="rect">
            <a:avLst/>
          </a:prstGeom>
          <a:noFill/>
          <a:ln w="9525">
            <a:noFill/>
            <a:miter lim="800000"/>
            <a:headEnd/>
            <a:tailEnd/>
          </a:ln>
        </p:spPr>
      </p:pic>
      <p:pic>
        <p:nvPicPr>
          <p:cNvPr id="16" name="Picture 17" descr="r139061_476078"/>
          <p:cNvPicPr>
            <a:picLocks noChangeAspect="1" noChangeArrowheads="1"/>
          </p:cNvPicPr>
          <p:nvPr/>
        </p:nvPicPr>
        <p:blipFill>
          <a:blip r:embed="rId11" cstate="print"/>
          <a:srcRect/>
          <a:stretch>
            <a:fillRect/>
          </a:stretch>
        </p:blipFill>
        <p:spPr bwMode="auto">
          <a:xfrm>
            <a:off x="4343400" y="3733800"/>
            <a:ext cx="1981200" cy="119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52400" y="76200"/>
            <a:ext cx="8915400" cy="1569660"/>
          </a:xfrm>
          <a:prstGeom prst="rect">
            <a:avLst/>
          </a:prstGeom>
          <a:noFill/>
          <a:ln w="9525">
            <a:noFill/>
            <a:miter lim="800000"/>
            <a:headEnd/>
            <a:tailEnd/>
          </a:ln>
          <a:effectLst/>
        </p:spPr>
        <p:txBody>
          <a:bodyPr wrap="square">
            <a:spAutoFit/>
          </a:bodyPr>
          <a:lstStyle/>
          <a:p>
            <a:pPr algn="ctr">
              <a:spcBef>
                <a:spcPct val="50000"/>
              </a:spcBef>
            </a:pPr>
            <a:r>
              <a:rPr lang="en-US" sz="4800" b="1" dirty="0" smtClean="0">
                <a:solidFill>
                  <a:srgbClr val="C00000"/>
                </a:solidFill>
                <a:effectLst>
                  <a:outerShdw blurRad="38100" dist="38100" dir="2700000" algn="tl">
                    <a:srgbClr val="C0C0C0"/>
                  </a:outerShdw>
                </a:effectLst>
                <a:cs typeface="Arial" pitchFamily="34" charset="0"/>
              </a:rPr>
              <a:t>How are magnetism and electricity connected?</a:t>
            </a:r>
            <a:endParaRPr lang="en-US" sz="4800" b="1" dirty="0">
              <a:solidFill>
                <a:srgbClr val="C00000"/>
              </a:solidFill>
              <a:effectLst>
                <a:outerShdw blurRad="38100" dist="38100" dir="2700000" algn="tl">
                  <a:srgbClr val="C0C0C0"/>
                </a:outerShdw>
              </a:effectLst>
              <a:cs typeface="Arial" pitchFamily="34" charset="0"/>
            </a:endParaRPr>
          </a:p>
        </p:txBody>
      </p:sp>
      <p:pic>
        <p:nvPicPr>
          <p:cNvPr id="4" name="Picture 17" descr="solenoid[1]"/>
          <p:cNvPicPr>
            <a:picLocks noChangeAspect="1" noChangeArrowheads="1"/>
          </p:cNvPicPr>
          <p:nvPr/>
        </p:nvPicPr>
        <p:blipFill>
          <a:blip r:embed="rId3" cstate="print"/>
          <a:srcRect/>
          <a:stretch>
            <a:fillRect/>
          </a:stretch>
        </p:blipFill>
        <p:spPr bwMode="auto">
          <a:xfrm>
            <a:off x="2895600" y="3200400"/>
            <a:ext cx="2392363" cy="3581400"/>
          </a:xfrm>
          <a:prstGeom prst="rect">
            <a:avLst/>
          </a:prstGeom>
          <a:noFill/>
        </p:spPr>
      </p:pic>
      <p:pic>
        <p:nvPicPr>
          <p:cNvPr id="5" name="Picture 18" descr="magcur[1]"/>
          <p:cNvPicPr>
            <a:picLocks noChangeAspect="1" noChangeArrowheads="1"/>
          </p:cNvPicPr>
          <p:nvPr/>
        </p:nvPicPr>
        <p:blipFill>
          <a:blip r:embed="rId4" cstate="print"/>
          <a:srcRect/>
          <a:stretch>
            <a:fillRect/>
          </a:stretch>
        </p:blipFill>
        <p:spPr bwMode="auto">
          <a:xfrm>
            <a:off x="4991100" y="1447800"/>
            <a:ext cx="4152900" cy="3257550"/>
          </a:xfrm>
          <a:prstGeom prst="rect">
            <a:avLst/>
          </a:prstGeom>
          <a:noFill/>
        </p:spPr>
      </p:pic>
      <p:pic>
        <p:nvPicPr>
          <p:cNvPr id="7" name="Picture 21" descr="long_straight_wire"/>
          <p:cNvPicPr>
            <a:picLocks noChangeAspect="1" noChangeArrowheads="1"/>
          </p:cNvPicPr>
          <p:nvPr/>
        </p:nvPicPr>
        <p:blipFill>
          <a:blip r:embed="rId5" cstate="print"/>
          <a:srcRect/>
          <a:stretch>
            <a:fillRect/>
          </a:stretch>
        </p:blipFill>
        <p:spPr bwMode="auto">
          <a:xfrm>
            <a:off x="152400" y="1600200"/>
            <a:ext cx="2381250" cy="2838450"/>
          </a:xfrm>
          <a:prstGeom prst="rect">
            <a:avLst/>
          </a:prstGeom>
          <a:noFill/>
        </p:spPr>
      </p:pic>
      <p:pic>
        <p:nvPicPr>
          <p:cNvPr id="8" name="Picture 23" descr="ironfilings"/>
          <p:cNvPicPr>
            <a:picLocks noChangeAspect="1" noChangeArrowheads="1"/>
          </p:cNvPicPr>
          <p:nvPr/>
        </p:nvPicPr>
        <p:blipFill>
          <a:blip r:embed="rId6" cstate="print"/>
          <a:srcRect l="33684" r="35527"/>
          <a:stretch>
            <a:fillRect/>
          </a:stretch>
        </p:blipFill>
        <p:spPr bwMode="auto">
          <a:xfrm>
            <a:off x="1752600" y="2743200"/>
            <a:ext cx="1671638" cy="25146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What is the electromagnetic spectrum?</a:t>
            </a:r>
            <a:endParaRPr lang="en-US"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7" name="Picture 5" descr="Image6"/>
          <p:cNvPicPr>
            <a:picLocks noChangeAspect="1" noChangeArrowheads="1"/>
          </p:cNvPicPr>
          <p:nvPr/>
        </p:nvPicPr>
        <p:blipFill>
          <a:blip r:embed="rId3" cstate="print"/>
          <a:srcRect/>
          <a:stretch>
            <a:fillRect/>
          </a:stretch>
        </p:blipFill>
        <p:spPr bwMode="auto">
          <a:xfrm>
            <a:off x="460375" y="3154363"/>
            <a:ext cx="8226425" cy="2636837"/>
          </a:xfrm>
          <a:prstGeom prst="rect">
            <a:avLst/>
          </a:prstGeom>
          <a:noFill/>
          <a:ln w="9525">
            <a:noFill/>
            <a:miter lim="800000"/>
            <a:headEnd/>
            <a:tailEnd/>
          </a:ln>
          <a:effectLst>
            <a:outerShdw dist="35921" dir="2700000" algn="ctr" rotWithShape="0">
              <a:schemeClr val="tx1"/>
            </a:outerShdw>
          </a:effectLst>
        </p:spPr>
      </p:pic>
      <p:sp>
        <p:nvSpPr>
          <p:cNvPr id="8" name="Text Box 6"/>
          <p:cNvSpPr txBox="1">
            <a:spLocks noChangeArrowheads="1"/>
          </p:cNvSpPr>
          <p:nvPr/>
        </p:nvSpPr>
        <p:spPr bwMode="auto">
          <a:xfrm>
            <a:off x="228600" y="5943600"/>
            <a:ext cx="1600200" cy="641350"/>
          </a:xfrm>
          <a:prstGeom prst="rect">
            <a:avLst/>
          </a:prstGeom>
          <a:noFill/>
          <a:ln w="9525">
            <a:noFill/>
            <a:miter lim="800000"/>
            <a:headEnd/>
            <a:tailEnd/>
          </a:ln>
        </p:spPr>
        <p:txBody>
          <a:bodyPr>
            <a:spAutoFit/>
          </a:bodyPr>
          <a:lstStyle/>
          <a:p>
            <a:pPr>
              <a:spcBef>
                <a:spcPct val="50000"/>
              </a:spcBef>
            </a:pPr>
            <a:r>
              <a:rPr lang="en-US" dirty="0">
                <a:latin typeface="Verdana" pitchFamily="34" charset="0"/>
              </a:rPr>
              <a:t>Low Energy Waves</a:t>
            </a:r>
          </a:p>
        </p:txBody>
      </p:sp>
      <p:sp>
        <p:nvSpPr>
          <p:cNvPr id="9" name="Text Box 7"/>
          <p:cNvSpPr txBox="1">
            <a:spLocks noChangeArrowheads="1"/>
          </p:cNvSpPr>
          <p:nvPr/>
        </p:nvSpPr>
        <p:spPr bwMode="auto">
          <a:xfrm>
            <a:off x="7315200" y="5943600"/>
            <a:ext cx="1600200" cy="641350"/>
          </a:xfrm>
          <a:prstGeom prst="rect">
            <a:avLst/>
          </a:prstGeom>
          <a:noFill/>
          <a:ln w="9525">
            <a:noFill/>
            <a:miter lim="800000"/>
            <a:headEnd/>
            <a:tailEnd/>
          </a:ln>
        </p:spPr>
        <p:txBody>
          <a:bodyPr>
            <a:spAutoFit/>
          </a:bodyPr>
          <a:lstStyle/>
          <a:p>
            <a:pPr>
              <a:spcBef>
                <a:spcPct val="50000"/>
              </a:spcBef>
            </a:pPr>
            <a:r>
              <a:rPr lang="en-US">
                <a:latin typeface="Verdana" pitchFamily="34" charset="0"/>
              </a:rPr>
              <a:t>High Energy Waves</a:t>
            </a:r>
          </a:p>
        </p:txBody>
      </p:sp>
      <p:pic>
        <p:nvPicPr>
          <p:cNvPr id="11" name="Picture 7" descr="Visible.jpg"/>
          <p:cNvPicPr>
            <a:picLocks noChangeAspect="1"/>
          </p:cNvPicPr>
          <p:nvPr/>
        </p:nvPicPr>
        <p:blipFill>
          <a:blip r:embed="rId4" cstate="print"/>
          <a:srcRect/>
          <a:stretch>
            <a:fillRect/>
          </a:stretch>
        </p:blipFill>
        <p:spPr bwMode="auto">
          <a:xfrm>
            <a:off x="4343400" y="3276600"/>
            <a:ext cx="838200" cy="382588"/>
          </a:xfrm>
          <a:prstGeom prst="rect">
            <a:avLst/>
          </a:prstGeom>
          <a:noFill/>
          <a:ln w="9525">
            <a:noFill/>
            <a:miter lim="800000"/>
            <a:headEnd/>
            <a:tailEnd/>
          </a:ln>
        </p:spPr>
      </p:pic>
      <p:pic>
        <p:nvPicPr>
          <p:cNvPr id="12" name="Picture 5" descr="e_m_wave[1]"/>
          <p:cNvPicPr>
            <a:picLocks noChangeAspect="1" noChangeArrowheads="1"/>
          </p:cNvPicPr>
          <p:nvPr/>
        </p:nvPicPr>
        <p:blipFill>
          <a:blip r:embed="rId5" cstate="print"/>
          <a:srcRect b="7175"/>
          <a:stretch>
            <a:fillRect/>
          </a:stretch>
        </p:blipFill>
        <p:spPr bwMode="auto">
          <a:xfrm>
            <a:off x="1752600" y="1447800"/>
            <a:ext cx="5418664" cy="1752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52400" y="76200"/>
            <a:ext cx="8915400" cy="1569660"/>
          </a:xfrm>
          <a:prstGeom prst="rect">
            <a:avLst/>
          </a:prstGeom>
          <a:noFill/>
          <a:ln w="9525">
            <a:noFill/>
            <a:miter lim="800000"/>
            <a:headEnd/>
            <a:tailEnd/>
          </a:ln>
          <a:effectLst/>
        </p:spPr>
        <p:txBody>
          <a:bodyPr wrap="square">
            <a:spAutoFit/>
          </a:bodyPr>
          <a:lstStyle/>
          <a:p>
            <a:pPr algn="ctr">
              <a:spcBef>
                <a:spcPct val="50000"/>
              </a:spcBef>
            </a:pPr>
            <a:r>
              <a:rPr lang="en-US" sz="4800" b="1" dirty="0" smtClean="0">
                <a:solidFill>
                  <a:srgbClr val="C00000"/>
                </a:solidFill>
                <a:effectLst>
                  <a:outerShdw blurRad="38100" dist="38100" dir="2700000" algn="tl">
                    <a:srgbClr val="C0C0C0"/>
                  </a:outerShdw>
                </a:effectLst>
                <a:cs typeface="Arial" pitchFamily="34" charset="0"/>
              </a:rPr>
              <a:t>How does energy change forms?</a:t>
            </a:r>
            <a:endParaRPr lang="en-US" sz="4800" b="1" dirty="0">
              <a:solidFill>
                <a:srgbClr val="C00000"/>
              </a:solidFill>
              <a:effectLst>
                <a:outerShdw blurRad="38100" dist="38100" dir="2700000" algn="tl">
                  <a:srgbClr val="C0C0C0"/>
                </a:outerShdw>
              </a:effectLst>
              <a:cs typeface="Arial" pitchFamily="34" charset="0"/>
            </a:endParaRPr>
          </a:p>
        </p:txBody>
      </p:sp>
      <p:pic>
        <p:nvPicPr>
          <p:cNvPr id="3" name="Picture 4" descr="C:\Users\bmendez\AppData\Local\Microsoft\Windows\Temporary Internet Files\Content.IE5\9O47YSAN\MCj03606520000[1].wmf"/>
          <p:cNvPicPr>
            <a:picLocks noChangeAspect="1" noChangeArrowheads="1"/>
          </p:cNvPicPr>
          <p:nvPr/>
        </p:nvPicPr>
        <p:blipFill>
          <a:blip r:embed="rId3" cstate="print"/>
          <a:srcRect/>
          <a:stretch>
            <a:fillRect/>
          </a:stretch>
        </p:blipFill>
        <p:spPr bwMode="auto">
          <a:xfrm>
            <a:off x="304800" y="1447800"/>
            <a:ext cx="2057400" cy="1487488"/>
          </a:xfrm>
          <a:prstGeom prst="rect">
            <a:avLst/>
          </a:prstGeom>
          <a:noFill/>
          <a:ln w="9525">
            <a:noFill/>
            <a:miter lim="800000"/>
            <a:headEnd/>
            <a:tailEnd/>
          </a:ln>
        </p:spPr>
      </p:pic>
      <p:pic>
        <p:nvPicPr>
          <p:cNvPr id="4" name="Picture 5" descr="C:\Users\bmendez\AppData\Local\Microsoft\Windows\Temporary Internet Files\Content.IE5\6JCHVN35\MCj04415060000[1].png"/>
          <p:cNvPicPr>
            <a:picLocks noChangeAspect="1" noChangeArrowheads="1"/>
          </p:cNvPicPr>
          <p:nvPr/>
        </p:nvPicPr>
        <p:blipFill>
          <a:blip r:embed="rId4" cstate="print"/>
          <a:srcRect/>
          <a:stretch>
            <a:fillRect/>
          </a:stretch>
        </p:blipFill>
        <p:spPr bwMode="auto">
          <a:xfrm>
            <a:off x="2895600" y="2133600"/>
            <a:ext cx="762000" cy="762000"/>
          </a:xfrm>
          <a:prstGeom prst="rect">
            <a:avLst/>
          </a:prstGeom>
          <a:noFill/>
          <a:ln w="9525">
            <a:noFill/>
            <a:miter lim="800000"/>
            <a:headEnd/>
            <a:tailEnd/>
          </a:ln>
        </p:spPr>
      </p:pic>
      <p:pic>
        <p:nvPicPr>
          <p:cNvPr id="5" name="Picture 6" descr="C:\Users\bmendez\AppData\Local\Microsoft\Windows\Temporary Internet Files\Content.IE5\M6UA6CBD\MCj02812850000[1].wmf"/>
          <p:cNvPicPr>
            <a:picLocks noChangeAspect="1" noChangeArrowheads="1"/>
          </p:cNvPicPr>
          <p:nvPr/>
        </p:nvPicPr>
        <p:blipFill>
          <a:blip r:embed="rId5" cstate="print"/>
          <a:srcRect/>
          <a:stretch>
            <a:fillRect/>
          </a:stretch>
        </p:blipFill>
        <p:spPr bwMode="auto">
          <a:xfrm>
            <a:off x="3886200" y="2590800"/>
            <a:ext cx="685800" cy="1014413"/>
          </a:xfrm>
          <a:prstGeom prst="rect">
            <a:avLst/>
          </a:prstGeom>
          <a:noFill/>
          <a:ln w="9525">
            <a:noFill/>
            <a:miter lim="800000"/>
            <a:headEnd/>
            <a:tailEnd/>
          </a:ln>
        </p:spPr>
      </p:pic>
      <p:pic>
        <p:nvPicPr>
          <p:cNvPr id="7" name="Picture 9" descr="C:\Users\bmendez\AppData\Local\Microsoft\Windows\Temporary Internet Files\Content.IE5\M6UA6CBD\MPj04387270000[1].jpg"/>
          <p:cNvPicPr>
            <a:picLocks noChangeAspect="1" noChangeArrowheads="1"/>
          </p:cNvPicPr>
          <p:nvPr/>
        </p:nvPicPr>
        <p:blipFill>
          <a:blip r:embed="rId6" cstate="print"/>
          <a:srcRect/>
          <a:stretch>
            <a:fillRect/>
          </a:stretch>
        </p:blipFill>
        <p:spPr bwMode="auto">
          <a:xfrm>
            <a:off x="4953000" y="3352800"/>
            <a:ext cx="1066800" cy="800100"/>
          </a:xfrm>
          <a:prstGeom prst="rect">
            <a:avLst/>
          </a:prstGeom>
          <a:noFill/>
          <a:ln w="9525">
            <a:noFill/>
            <a:miter lim="800000"/>
            <a:headEnd/>
            <a:tailEnd/>
          </a:ln>
        </p:spPr>
      </p:pic>
      <p:pic>
        <p:nvPicPr>
          <p:cNvPr id="8" name="Picture 11" descr="C:\Users\bmendez\AppData\Local\Microsoft\Windows\Temporary Internet Files\Content.IE5\9O47YSAN\MCj02219370000[1].wmf"/>
          <p:cNvPicPr>
            <a:picLocks noChangeAspect="1" noChangeArrowheads="1"/>
          </p:cNvPicPr>
          <p:nvPr/>
        </p:nvPicPr>
        <p:blipFill>
          <a:blip r:embed="rId7" cstate="print"/>
          <a:srcRect/>
          <a:stretch>
            <a:fillRect/>
          </a:stretch>
        </p:blipFill>
        <p:spPr bwMode="auto">
          <a:xfrm>
            <a:off x="6324600" y="4114800"/>
            <a:ext cx="904875" cy="904875"/>
          </a:xfrm>
          <a:prstGeom prst="rect">
            <a:avLst/>
          </a:prstGeom>
          <a:noFill/>
          <a:ln w="9525">
            <a:noFill/>
            <a:miter lim="800000"/>
            <a:headEnd/>
            <a:tailEnd/>
          </a:ln>
        </p:spPr>
      </p:pic>
      <p:pic>
        <p:nvPicPr>
          <p:cNvPr id="9" name="Picture 12" descr="C:\Users\bmendez\AppData\Local\Microsoft\Windows\Temporary Internet Files\Content.IE5\9O47YSAN\MCj02524470000[1].wmf"/>
          <p:cNvPicPr>
            <a:picLocks noChangeAspect="1" noChangeArrowheads="1"/>
          </p:cNvPicPr>
          <p:nvPr/>
        </p:nvPicPr>
        <p:blipFill>
          <a:blip r:embed="rId8" cstate="print"/>
          <a:srcRect/>
          <a:stretch>
            <a:fillRect/>
          </a:stretch>
        </p:blipFill>
        <p:spPr bwMode="auto">
          <a:xfrm>
            <a:off x="4038600" y="4876800"/>
            <a:ext cx="1527175" cy="1824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52400" y="76200"/>
            <a:ext cx="8915400" cy="830997"/>
          </a:xfrm>
          <a:prstGeom prst="rect">
            <a:avLst/>
          </a:prstGeom>
          <a:noFill/>
          <a:ln w="9525">
            <a:noFill/>
            <a:miter lim="800000"/>
            <a:headEnd/>
            <a:tailEnd/>
          </a:ln>
          <a:effectLst/>
        </p:spPr>
        <p:txBody>
          <a:bodyPr wrap="square">
            <a:spAutoFit/>
          </a:bodyPr>
          <a:lstStyle/>
          <a:p>
            <a:pPr algn="ctr">
              <a:spcBef>
                <a:spcPct val="50000"/>
              </a:spcBef>
            </a:pPr>
            <a:r>
              <a:rPr lang="en-US" sz="4800" b="1" dirty="0" smtClean="0">
                <a:solidFill>
                  <a:srgbClr val="C00000"/>
                </a:solidFill>
                <a:effectLst>
                  <a:outerShdw blurRad="38100" dist="38100" dir="2700000" algn="tl">
                    <a:srgbClr val="C0C0C0"/>
                  </a:outerShdw>
                </a:effectLst>
                <a:cs typeface="Arial" pitchFamily="34" charset="0"/>
              </a:rPr>
              <a:t>How does a circuit work?</a:t>
            </a:r>
            <a:endParaRPr lang="en-US" sz="4800" b="1" dirty="0">
              <a:solidFill>
                <a:srgbClr val="C00000"/>
              </a:solidFill>
              <a:effectLst>
                <a:outerShdw blurRad="38100" dist="38100" dir="2700000" algn="tl">
                  <a:srgbClr val="C0C0C0"/>
                </a:outerShdw>
              </a:effectLst>
              <a:cs typeface="Arial" pitchFamily="34" charset="0"/>
            </a:endParaRPr>
          </a:p>
        </p:txBody>
      </p:sp>
      <p:pic>
        <p:nvPicPr>
          <p:cNvPr id="4" name="Picture 4" descr="Exploring_Magnetism_img_7[1]"/>
          <p:cNvPicPr>
            <a:picLocks noChangeAspect="1" noChangeArrowheads="1"/>
          </p:cNvPicPr>
          <p:nvPr/>
        </p:nvPicPr>
        <p:blipFill>
          <a:blip r:embed="rId3" cstate="print"/>
          <a:srcRect/>
          <a:stretch>
            <a:fillRect/>
          </a:stretch>
        </p:blipFill>
        <p:spPr bwMode="auto">
          <a:xfrm>
            <a:off x="2743200" y="1066800"/>
            <a:ext cx="3253435" cy="56483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14456</TotalTime>
  <Words>1798</Words>
  <Application>Microsoft Office PowerPoint</Application>
  <PresentationFormat>On-screen Show (4:3)</PresentationFormat>
  <Paragraphs>116</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PowerPoint Presentation</vt:lpstr>
      <vt:lpstr>PowerPoint Presentation</vt:lpstr>
      <vt:lpstr>PowerPoint Presentation</vt:lpstr>
      <vt:lpstr>PowerPoint Presentation</vt:lpstr>
      <vt:lpstr>PowerPoint Presentation</vt:lpstr>
      <vt:lpstr>PowerPoint Presentation</vt:lpstr>
      <vt:lpstr>What is the electromagnetic spectrum?</vt:lpstr>
      <vt:lpstr>PowerPoint Presentation</vt:lpstr>
      <vt:lpstr>PowerPoint Presentation</vt:lpstr>
      <vt:lpstr>PowerPoint Presentation</vt:lpstr>
      <vt:lpstr>PowerPoint Presentation</vt:lpstr>
    </vt:vector>
  </TitlesOfParts>
  <Company>CSE@SSL 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bmendez;laura</dc:creator>
  <cp:lastModifiedBy>bmendez</cp:lastModifiedBy>
  <cp:revision>235</cp:revision>
  <dcterms:created xsi:type="dcterms:W3CDTF">2002-10-24T17:22:42Z</dcterms:created>
  <dcterms:modified xsi:type="dcterms:W3CDTF">2012-06-21T23:45:12Z</dcterms:modified>
</cp:coreProperties>
</file>